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1"/>
  </p:notesMasterIdLst>
  <p:handoutMasterIdLst>
    <p:handoutMasterId r:id="rId12"/>
  </p:handoutMasterIdLst>
  <p:sldIdLst>
    <p:sldId id="256" r:id="rId5"/>
    <p:sldId id="276" r:id="rId6"/>
    <p:sldId id="258" r:id="rId7"/>
    <p:sldId id="277" r:id="rId8"/>
    <p:sldId id="267" r:id="rId9"/>
    <p:sldId id="27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6E6"/>
    <a:srgbClr val="847C79"/>
    <a:srgbClr val="3D526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746"/>
    <p:restoredTop sz="94607"/>
  </p:normalViewPr>
  <p:slideViewPr>
    <p:cSldViewPr snapToGrid="0" snapToObjects="1">
      <p:cViewPr>
        <p:scale>
          <a:sx n="123" d="100"/>
          <a:sy n="123" d="100"/>
        </p:scale>
        <p:origin x="474" y="-270"/>
      </p:cViewPr>
      <p:guideLst/>
    </p:cSldViewPr>
  </p:slideViewPr>
  <p:notesTextViewPr>
    <p:cViewPr>
      <p:scale>
        <a:sx n="1" d="1"/>
        <a:sy n="1" d="1"/>
      </p:scale>
      <p:origin x="0" y="0"/>
    </p:cViewPr>
  </p:notesTextViewPr>
  <p:notesViewPr>
    <p:cSldViewPr snapToGrid="0" snapToObjects="1">
      <p:cViewPr varScale="1">
        <p:scale>
          <a:sx n="137" d="100"/>
          <a:sy n="137" d="100"/>
        </p:scale>
        <p:origin x="976"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7E932B-2AA1-3643-8620-72FB1929B127}" type="datetimeFigureOut">
              <a:rPr lang="en-US" smtClean="0"/>
              <a:t>6/25/2018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0C5508-C907-B749-A3DC-80DD26F9453C}" type="slidenum">
              <a:rPr lang="en-US" smtClean="0"/>
              <a:t>‹#›</a:t>
            </a:fld>
            <a:endParaRPr lang="en-US"/>
          </a:p>
        </p:txBody>
      </p:sp>
    </p:spTree>
    <p:extLst>
      <p:ext uri="{BB962C8B-B14F-4D97-AF65-F5344CB8AC3E}">
        <p14:creationId xmlns:p14="http://schemas.microsoft.com/office/powerpoint/2010/main" val="719145449"/>
      </p:ext>
    </p:extLst>
  </p:cSld>
  <p:clrMap bg1="lt1" tx1="dk1" bg2="lt2" tx2="dk2" accent1="accent1" accent2="accent2" accent3="accent3" accent4="accent4" accent5="accent5" accent6="accent6" hlink="hlink" folHlink="folHlink"/>
</p:handoutMaster>
</file>

<file path=ppt/media/image1.png>
</file>

<file path=ppt/media/image11.jpg>
</file>

<file path=ppt/media/image14.png>
</file>

<file path=ppt/media/image15.jpg>
</file>

<file path=ppt/media/image16.jpeg>
</file>

<file path=ppt/media/image17.jpeg>
</file>

<file path=ppt/media/image19.jpg>
</file>

<file path=ppt/media/image2.png>
</file>

<file path=ppt/media/image20.png>
</file>

<file path=ppt/media/image21.png>
</file>

<file path=ppt/media/image22.png>
</file>

<file path=ppt/media/image23.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128709-0595-EB45-AFB9-90E8EE63FC0B}" type="datetimeFigureOut">
              <a:rPr lang="en-US" smtClean="0"/>
              <a:t>6/25/2018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5B1F71-FB07-D94A-83B0-817EEE86D799}" type="slidenum">
              <a:rPr lang="en-US" smtClean="0"/>
              <a:t>‹#›</a:t>
            </a:fld>
            <a:endParaRPr lang="en-US"/>
          </a:p>
        </p:txBody>
      </p:sp>
    </p:spTree>
    <p:extLst>
      <p:ext uri="{BB962C8B-B14F-4D97-AF65-F5344CB8AC3E}">
        <p14:creationId xmlns:p14="http://schemas.microsoft.com/office/powerpoint/2010/main" val="1227780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20.png"/><Relationship Id="rId5" Type="http://schemas.openxmlformats.org/officeDocument/2006/relationships/image" Target="../media/image19.jpg"/><Relationship Id="rId4" Type="http://schemas.openxmlformats.org/officeDocument/2006/relationships/image" Target="../media/image18.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1" y="1600200"/>
            <a:ext cx="5029199" cy="1231106"/>
          </a:xfrm>
          <a:prstGeom prst="rect">
            <a:avLst/>
          </a:prstGeom>
        </p:spPr>
        <p:txBody>
          <a:bodyPr wrap="square" lIns="0" tIns="0" rIns="0" bIns="0" anchor="t" anchorCtr="0">
            <a:spAutoFit/>
          </a:bodyPr>
          <a:lstStyle>
            <a:lvl1pPr algn="l">
              <a:lnSpc>
                <a:spcPct val="100000"/>
              </a:lnSpc>
              <a:defRPr sz="4000" baseline="0">
                <a:solidFill>
                  <a:srgbClr val="FFFFFF"/>
                </a:solidFill>
              </a:defRPr>
            </a:lvl1pPr>
          </a:lstStyle>
          <a:p>
            <a:r>
              <a:rPr lang="en-US" dirty="0"/>
              <a:t>This is a headline.</a:t>
            </a:r>
            <a:br>
              <a:rPr lang="en-US" dirty="0"/>
            </a:br>
            <a:r>
              <a:rPr lang="en-US" dirty="0"/>
              <a:t>Short and sweet.</a:t>
            </a:r>
          </a:p>
        </p:txBody>
      </p:sp>
      <p:sp>
        <p:nvSpPr>
          <p:cNvPr id="3" name="Subtitle 2"/>
          <p:cNvSpPr>
            <a:spLocks noGrp="1"/>
          </p:cNvSpPr>
          <p:nvPr>
            <p:ph type="subTitle" idx="1" hasCustomPrompt="1"/>
          </p:nvPr>
        </p:nvSpPr>
        <p:spPr>
          <a:xfrm>
            <a:off x="457201" y="5775611"/>
            <a:ext cx="5488329" cy="369332"/>
          </a:xfrm>
          <a:prstGeom prst="rect">
            <a:avLst/>
          </a:prstGeom>
        </p:spPr>
        <p:txBody>
          <a:bodyPr wrap="square" lIns="0" tIns="0" rIns="0" bIns="0" anchor="b" anchorCtr="0">
            <a:spAutoFit/>
          </a:bodyPr>
          <a:lstStyle>
            <a:lvl1pPr marL="0" indent="0" algn="l">
              <a:lnSpc>
                <a:spcPct val="100000"/>
              </a:lnSpc>
              <a:buNone/>
              <a:defRPr sz="2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This is a sub-headline.</a:t>
            </a: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7201" y="524442"/>
            <a:ext cx="861982" cy="320040"/>
          </a:xfrm>
          <a:prstGeom prst="rect">
            <a:avLst/>
          </a:prstGeom>
        </p:spPr>
      </p:pic>
      <p:sp>
        <p:nvSpPr>
          <p:cNvPr id="7" name="Text Placeholder 8"/>
          <p:cNvSpPr>
            <a:spLocks noGrp="1"/>
          </p:cNvSpPr>
          <p:nvPr>
            <p:ph type="body" sz="quarter" idx="12" hasCustomPrompt="1"/>
          </p:nvPr>
        </p:nvSpPr>
        <p:spPr>
          <a:xfrm>
            <a:off x="457201" y="6326927"/>
            <a:ext cx="1163052" cy="184666"/>
          </a:xfrm>
          <a:prstGeom prst="rect">
            <a:avLst/>
          </a:prstGeom>
        </p:spPr>
        <p:txBody>
          <a:bodyPr wrap="square" lIns="0" tIns="0" rIns="0" bIns="0">
            <a:spAutoFit/>
          </a:bodyPr>
          <a:lstStyle>
            <a:lvl1pPr marL="0" indent="0">
              <a:lnSpc>
                <a:spcPct val="100000"/>
              </a:lnSpc>
              <a:buNone/>
              <a:defRPr sz="1200" b="1" i="0" spc="100" baseline="0">
                <a:solidFill>
                  <a:schemeClr val="bg1"/>
                </a:solidFill>
                <a:latin typeface="Mark OT Heavy" charset="0"/>
                <a:ea typeface="Mark OT Heavy" charset="0"/>
                <a:cs typeface="Mark OT Heavy" charset="0"/>
              </a:defRPr>
            </a:lvl1pPr>
          </a:lstStyle>
          <a:p>
            <a:pPr lvl="0"/>
            <a:fld id="{DBCF512B-C392-AE4C-A614-858A9DB80919}" type="datetime1">
              <a:rPr lang="en-US" smtClean="0"/>
              <a:t>3/27/18</a:t>
            </a:fld>
            <a:endParaRPr lang="en-US" dirty="0"/>
          </a:p>
        </p:txBody>
      </p:sp>
    </p:spTree>
    <p:extLst>
      <p:ext uri="{BB962C8B-B14F-4D97-AF65-F5344CB8AC3E}">
        <p14:creationId xmlns:p14="http://schemas.microsoft.com/office/powerpoint/2010/main" val="10174208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pact_slide-photo">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4914900" cy="1969770"/>
          </a:xfrm>
          <a:noFill/>
        </p:spPr>
        <p:txBody>
          <a:bodyPr wrap="square" lIns="0" tIns="0" rIns="0" bIns="0" anchor="t" anchorCtr="0">
            <a:spAutoFit/>
          </a:bodyPr>
          <a:lstStyle>
            <a:lvl1pPr>
              <a:lnSpc>
                <a:spcPct val="100000"/>
              </a:lnSpc>
              <a:defRPr sz="3200">
                <a:solidFill>
                  <a:schemeClr val="bg1"/>
                </a:solidFill>
              </a:defRPr>
            </a:lvl1pPr>
          </a:lstStyle>
          <a:p>
            <a:r>
              <a:rPr lang="en-US" dirty="0"/>
              <a:t>This is an impact slide.</a:t>
            </a:r>
            <a:br>
              <a:rPr lang="en-US" dirty="0"/>
            </a:br>
            <a:r>
              <a:rPr lang="en-US" dirty="0"/>
              <a:t>Use it to emphasize a point or to interrupt a series of similar slides.</a:t>
            </a:r>
          </a:p>
        </p:txBody>
      </p:sp>
      <p:sp>
        <p:nvSpPr>
          <p:cNvPr id="4" name="Picture Placeholder 3"/>
          <p:cNvSpPr>
            <a:spLocks noGrp="1"/>
          </p:cNvSpPr>
          <p:nvPr>
            <p:ph type="pic" sz="quarter" idx="10"/>
          </p:nvPr>
        </p:nvSpPr>
        <p:spPr>
          <a:xfrm>
            <a:off x="6015039" y="0"/>
            <a:ext cx="6176962" cy="6858000"/>
          </a:xfrm>
          <a:prstGeom prst="rect">
            <a:avLst/>
          </a:prstGeom>
          <a:solidFill>
            <a:schemeClr val="bg1">
              <a:lumMod val="65000"/>
            </a:schemeClr>
          </a:solidFill>
        </p:spPr>
        <p:txBody>
          <a:bodyPr/>
          <a:lstStyle>
            <a:lvl1pPr marL="0" indent="0">
              <a:buNone/>
              <a:defRPr>
                <a:noFill/>
              </a:defRPr>
            </a:lvl1pPr>
          </a:lstStyle>
          <a:p>
            <a:r>
              <a:rPr lang="en-US"/>
              <a:t>Click icon to add picture</a:t>
            </a:r>
            <a:endParaRPr lang="en-US" dirty="0"/>
          </a:p>
        </p:txBody>
      </p:sp>
    </p:spTree>
    <p:extLst>
      <p:ext uri="{BB962C8B-B14F-4D97-AF65-F5344CB8AC3E}">
        <p14:creationId xmlns:p14="http://schemas.microsoft.com/office/powerpoint/2010/main" val="1816233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pact_slide-ordered">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baseline="0">
                <a:solidFill>
                  <a:schemeClr val="bg1"/>
                </a:solidFill>
              </a:defRPr>
            </a:lvl1pPr>
          </a:lstStyle>
          <a:p>
            <a:r>
              <a:rPr lang="en-US" dirty="0"/>
              <a:t>This is an ordered-list impact slide.</a:t>
            </a:r>
            <a:br>
              <a:rPr lang="en-US" dirty="0"/>
            </a:br>
            <a:r>
              <a:rPr lang="en-US" dirty="0"/>
              <a:t>Use it to emphasize multiple </a:t>
            </a:r>
            <a:br>
              <a:rPr lang="en-US" dirty="0"/>
            </a:br>
            <a:r>
              <a:rPr lang="en-US" dirty="0"/>
              <a:t>points at once.</a:t>
            </a:r>
          </a:p>
        </p:txBody>
      </p:sp>
      <p:sp>
        <p:nvSpPr>
          <p:cNvPr id="10" name="Text Placeholder 9"/>
          <p:cNvSpPr>
            <a:spLocks noGrp="1"/>
          </p:cNvSpPr>
          <p:nvPr>
            <p:ph type="body" sz="quarter" idx="10" hasCustomPrompt="1"/>
          </p:nvPr>
        </p:nvSpPr>
        <p:spPr>
          <a:xfrm>
            <a:off x="457201" y="3362512"/>
            <a:ext cx="7921690" cy="3066863"/>
          </a:xfrm>
          <a:prstGeom prst="rect">
            <a:avLst/>
          </a:prstGeom>
        </p:spPr>
        <p:txBody>
          <a:bodyPr lIns="0" tIns="0" rIns="0" bIns="0" numCol="1">
            <a:normAutofit/>
          </a:bodyPr>
          <a:lstStyle>
            <a:lvl1pPr marL="457200" indent="-457200">
              <a:lnSpc>
                <a:spcPct val="100000"/>
              </a:lnSpc>
              <a:spcBef>
                <a:spcPts val="0"/>
              </a:spcBef>
              <a:spcAft>
                <a:spcPts val="2400"/>
              </a:spcAft>
              <a:buFont typeface="+mj-lt"/>
              <a:buAutoNum type="arabicPeriod"/>
              <a:defRPr sz="2400" b="0" i="0" baseline="0">
                <a:solidFill>
                  <a:schemeClr val="bg1"/>
                </a:solidFill>
                <a:latin typeface="Mark OT Medium" charset="0"/>
                <a:ea typeface="Mark OT Medium" charset="0"/>
                <a:cs typeface="Mark OT Medium" charset="0"/>
              </a:defRPr>
            </a:lvl1pPr>
          </a:lstStyle>
          <a:p>
            <a:pPr lvl="0"/>
            <a:r>
              <a:rPr lang="en-US" dirty="0"/>
              <a:t>Remember: When resizing, maintain about this much space between the upper and lower associated textboxes to ensure that each slide features clear, typographic hierarchy.</a:t>
            </a:r>
          </a:p>
        </p:txBody>
      </p:sp>
      <p:pic>
        <p:nvPicPr>
          <p:cNvPr id="4" name="Picture 3"/>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2662029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pact_slide-unordered">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baseline="0">
                <a:solidFill>
                  <a:schemeClr val="bg1"/>
                </a:solidFill>
              </a:defRPr>
            </a:lvl1pPr>
          </a:lstStyle>
          <a:p>
            <a:r>
              <a:rPr lang="en-US" dirty="0"/>
              <a:t>This is an ordered-list impact slide.</a:t>
            </a:r>
            <a:br>
              <a:rPr lang="en-US" dirty="0"/>
            </a:br>
            <a:r>
              <a:rPr lang="en-US" dirty="0"/>
              <a:t>Use it to emphasize multiple </a:t>
            </a:r>
            <a:br>
              <a:rPr lang="en-US" dirty="0"/>
            </a:br>
            <a:r>
              <a:rPr lang="en-US" dirty="0"/>
              <a:t>points at once.</a:t>
            </a:r>
          </a:p>
        </p:txBody>
      </p:sp>
      <p:sp>
        <p:nvSpPr>
          <p:cNvPr id="10" name="Text Placeholder 9"/>
          <p:cNvSpPr>
            <a:spLocks noGrp="1"/>
          </p:cNvSpPr>
          <p:nvPr>
            <p:ph type="body" sz="quarter" idx="10" hasCustomPrompt="1"/>
          </p:nvPr>
        </p:nvSpPr>
        <p:spPr>
          <a:xfrm>
            <a:off x="457201" y="3362512"/>
            <a:ext cx="7921690" cy="3066863"/>
          </a:xfrm>
          <a:prstGeom prst="rect">
            <a:avLst/>
          </a:prstGeom>
        </p:spPr>
        <p:txBody>
          <a:bodyPr lIns="0" tIns="0" rIns="0" bIns="0" numCol="1">
            <a:normAutofit/>
          </a:bodyPr>
          <a:lstStyle>
            <a:lvl1pPr marL="457200" indent="-457200">
              <a:lnSpc>
                <a:spcPct val="100000"/>
              </a:lnSpc>
              <a:spcBef>
                <a:spcPts val="0"/>
              </a:spcBef>
              <a:spcAft>
                <a:spcPts val="2400"/>
              </a:spcAft>
              <a:buFont typeface="Arial" charset="0"/>
              <a:buChar char="•"/>
              <a:defRPr sz="2400" b="0" i="0" baseline="0">
                <a:solidFill>
                  <a:schemeClr val="bg1"/>
                </a:solidFill>
                <a:latin typeface="Mark OT Medium" charset="0"/>
                <a:ea typeface="Mark OT Medium" charset="0"/>
                <a:cs typeface="Mark OT Medium" charset="0"/>
              </a:defRPr>
            </a:lvl1pPr>
          </a:lstStyle>
          <a:p>
            <a:pPr lvl="0"/>
            <a:r>
              <a:rPr lang="en-US" dirty="0"/>
              <a:t>Remember: When resizing, maintain about this much space between the upper and lower associated textboxes to ensure that each slide features clear, typographic hierarchy.</a:t>
            </a:r>
          </a:p>
        </p:txBody>
      </p:sp>
      <p:pic>
        <p:nvPicPr>
          <p:cNvPr id="5" name="Picture 4"/>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1568061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pendigital">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384995"/>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Digital solutions drive</a:t>
            </a:r>
            <a:br>
              <a:rPr lang="en-US" b="1" i="0" dirty="0">
                <a:solidFill>
                  <a:schemeClr val="bg1"/>
                </a:solidFill>
                <a:latin typeface="Mark OT Heavy" charset="0"/>
                <a:ea typeface="Mark OT Heavy" charset="0"/>
                <a:cs typeface="Mark OT Heavy" charset="0"/>
              </a:rPr>
            </a:br>
            <a:r>
              <a:rPr lang="en-US" b="1" i="0" baseline="0" dirty="0">
                <a:solidFill>
                  <a:schemeClr val="bg1"/>
                </a:solidFill>
                <a:latin typeface="Mark OT Heavy" charset="0"/>
                <a:ea typeface="Mark OT Heavy" charset="0"/>
                <a:cs typeface="Mark OT Heavy" charset="0"/>
              </a:rPr>
              <a:t>behavior with technology.</a:t>
            </a:r>
          </a:p>
          <a:p>
            <a:endParaRPr lang="en-US" b="1" i="0" baseline="0" dirty="0">
              <a:solidFill>
                <a:schemeClr val="accent2"/>
              </a:solidFill>
              <a:latin typeface="Mark OT Heavy" charset="0"/>
              <a:ea typeface="Mark OT Heavy" charset="0"/>
              <a:cs typeface="Mark OT Heavy" charset="0"/>
            </a:endParaRPr>
          </a:p>
          <a:p>
            <a:r>
              <a:rPr lang="en-US" b="1" i="0" baseline="0" dirty="0" err="1">
                <a:solidFill>
                  <a:schemeClr val="accent2"/>
                </a:solidFill>
                <a:latin typeface="Mark OT Heavy" charset="0"/>
                <a:ea typeface="Mark OT Heavy" charset="0"/>
                <a:cs typeface="Mark OT Heavy" charset="0"/>
              </a:rPr>
              <a:t>OpenDigital</a:t>
            </a:r>
            <a:r>
              <a:rPr lang="en-US" b="1" i="0" baseline="0" dirty="0">
                <a:solidFill>
                  <a:schemeClr val="accent2"/>
                </a:solidFill>
                <a:latin typeface="Mark OT Heavy" charset="0"/>
                <a:ea typeface="Mark OT Heavy" charset="0"/>
                <a:cs typeface="Mark OT Heavy" charset="0"/>
              </a:rPr>
              <a:t> is the digital</a:t>
            </a:r>
            <a:br>
              <a:rPr lang="en-US" b="1" i="0" baseline="0" dirty="0">
                <a:solidFill>
                  <a:schemeClr val="accent2"/>
                </a:solidFill>
                <a:latin typeface="Mark OT Heavy" charset="0"/>
                <a:ea typeface="Mark OT Heavy" charset="0"/>
                <a:cs typeface="Mark OT Heavy" charset="0"/>
              </a:rPr>
            </a:br>
            <a:r>
              <a:rPr lang="en-US" b="1" i="0" baseline="0" dirty="0">
                <a:solidFill>
                  <a:schemeClr val="accent2"/>
                </a:solidFill>
                <a:latin typeface="Mark OT Heavy" charset="0"/>
                <a:ea typeface="Mark OT Heavy" charset="0"/>
                <a:cs typeface="Mark OT Heavy" charset="0"/>
              </a:rPr>
              <a:t>consultancy inside OST.</a:t>
            </a:r>
            <a:endParaRPr lang="en-US" b="1" i="0" dirty="0">
              <a:solidFill>
                <a:schemeClr val="accent2"/>
              </a:solidFill>
              <a:latin typeface="Mark OT Heavy" charset="0"/>
              <a:ea typeface="Mark OT Heavy" charset="0"/>
              <a:cs typeface="Mark OT Heavy" charset="0"/>
            </a:endParaRPr>
          </a:p>
        </p:txBody>
      </p:sp>
      <p:pic>
        <p:nvPicPr>
          <p:cNvPr id="10" name="Picture 9"/>
          <p:cNvPicPr>
            <a:picLocks noChangeAspect="1"/>
          </p:cNvPicPr>
          <p:nvPr userDrawn="1"/>
        </p:nvPicPr>
        <p:blipFill>
          <a:blip r:embed="rId2"/>
          <a:stretch>
            <a:fillRect/>
          </a:stretch>
        </p:blipFill>
        <p:spPr>
          <a:xfrm>
            <a:off x="3870265" y="1111250"/>
            <a:ext cx="7404100" cy="4635500"/>
          </a:xfrm>
          <a:prstGeom prst="rect">
            <a:avLst/>
          </a:prstGeom>
        </p:spPr>
      </p:pic>
      <p:pic>
        <p:nvPicPr>
          <p:cNvPr id="5" name="Picture 4"/>
          <p:cNvPicPr>
            <a:picLocks noChangeAspect="1"/>
          </p:cNvPicPr>
          <p:nvPr userDrawn="1"/>
        </p:nvPicPr>
        <p:blipFill>
          <a:blip r:embed="rId3"/>
          <a:stretch>
            <a:fillRect/>
          </a:stretch>
        </p:blipFill>
        <p:spPr>
          <a:xfrm>
            <a:off x="457200" y="456516"/>
            <a:ext cx="406400" cy="228600"/>
          </a:xfrm>
          <a:prstGeom prst="rect">
            <a:avLst/>
          </a:prstGeom>
        </p:spPr>
      </p:pic>
    </p:spTree>
    <p:extLst>
      <p:ext uri="{BB962C8B-B14F-4D97-AF65-F5344CB8AC3E}">
        <p14:creationId xmlns:p14="http://schemas.microsoft.com/office/powerpoint/2010/main" val="95814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er_result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384995"/>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Results for OST customers</a:t>
            </a:r>
            <a:r>
              <a:rPr lang="en-US" b="1" i="0" baseline="0" dirty="0">
                <a:solidFill>
                  <a:schemeClr val="bg1"/>
                </a:solidFill>
                <a:latin typeface="Mark OT Heavy" charset="0"/>
                <a:ea typeface="Mark OT Heavy" charset="0"/>
                <a:cs typeface="Mark OT Heavy" charset="0"/>
              </a:rPr>
              <a:t> </a:t>
            </a:r>
            <a:br>
              <a:rPr lang="en-US" b="1" i="0" baseline="0" dirty="0">
                <a:solidFill>
                  <a:schemeClr val="bg1"/>
                </a:solidFill>
                <a:latin typeface="Mark OT Heavy" charset="0"/>
                <a:ea typeface="Mark OT Heavy" charset="0"/>
                <a:cs typeface="Mark OT Heavy" charset="0"/>
              </a:rPr>
            </a:br>
            <a:r>
              <a:rPr lang="en-US" b="1" i="0" baseline="0" dirty="0">
                <a:solidFill>
                  <a:schemeClr val="bg1"/>
                </a:solidFill>
                <a:latin typeface="Mark OT Heavy" charset="0"/>
                <a:ea typeface="Mark OT Heavy" charset="0"/>
                <a:cs typeface="Mark OT Heavy" charset="0"/>
              </a:rPr>
              <a:t>span entire organizations,</a:t>
            </a:r>
          </a:p>
          <a:p>
            <a:endParaRPr lang="en-US" b="1" i="0" baseline="0" dirty="0">
              <a:solidFill>
                <a:schemeClr val="accent2"/>
              </a:solidFill>
              <a:latin typeface="Mark OT Heavy" charset="0"/>
              <a:ea typeface="Mark OT Heavy" charset="0"/>
              <a:cs typeface="Mark OT Heavy" charset="0"/>
            </a:endParaRPr>
          </a:p>
          <a:p>
            <a:r>
              <a:rPr lang="en-US" b="1" i="0" baseline="0" dirty="0">
                <a:solidFill>
                  <a:schemeClr val="accent2"/>
                </a:solidFill>
                <a:latin typeface="Mark OT Heavy" charset="0"/>
                <a:ea typeface="Mark OT Heavy" charset="0"/>
                <a:cs typeface="Mark OT Heavy" charset="0"/>
              </a:rPr>
              <a:t>From opportunity, to innovation,</a:t>
            </a:r>
            <a:br>
              <a:rPr lang="en-US" b="1" i="0" baseline="0" dirty="0">
                <a:solidFill>
                  <a:schemeClr val="accent2"/>
                </a:solidFill>
                <a:latin typeface="Mark OT Heavy" charset="0"/>
                <a:ea typeface="Mark OT Heavy" charset="0"/>
                <a:cs typeface="Mark OT Heavy" charset="0"/>
              </a:rPr>
            </a:br>
            <a:r>
              <a:rPr lang="en-US" b="1" i="0" baseline="0" dirty="0">
                <a:solidFill>
                  <a:schemeClr val="accent2"/>
                </a:solidFill>
                <a:latin typeface="Mark OT Heavy" charset="0"/>
                <a:ea typeface="Mark OT Heavy" charset="0"/>
                <a:cs typeface="Mark OT Heavy" charset="0"/>
              </a:rPr>
              <a:t>to operations.</a:t>
            </a:r>
            <a:endParaRPr lang="en-US" b="1" i="0" dirty="0">
              <a:solidFill>
                <a:schemeClr val="accent2"/>
              </a:solidFill>
              <a:latin typeface="Mark OT Heavy" charset="0"/>
              <a:ea typeface="Mark OT Heavy" charset="0"/>
              <a:cs typeface="Mark OT Heavy" charset="0"/>
            </a:endParaRPr>
          </a:p>
        </p:txBody>
      </p:sp>
      <p:pic>
        <p:nvPicPr>
          <p:cNvPr id="6" name="Picture 5"/>
          <p:cNvPicPr>
            <a:picLocks noChangeAspect="1"/>
          </p:cNvPicPr>
          <p:nvPr userDrawn="1"/>
        </p:nvPicPr>
        <p:blipFill>
          <a:blip r:embed="rId2"/>
          <a:stretch>
            <a:fillRect/>
          </a:stretch>
        </p:blipFill>
        <p:spPr>
          <a:xfrm>
            <a:off x="457200" y="456516"/>
            <a:ext cx="406400" cy="228600"/>
          </a:xfrm>
          <a:prstGeom prst="rect">
            <a:avLst/>
          </a:prstGeom>
        </p:spPr>
      </p:pic>
      <p:pic>
        <p:nvPicPr>
          <p:cNvPr id="8" name="Picture 7">
            <a:extLst>
              <a:ext uri="{FF2B5EF4-FFF2-40B4-BE49-F238E27FC236}">
                <a16:creationId xmlns:a16="http://schemas.microsoft.com/office/drawing/2014/main" id="{DA340AFD-F2B0-D742-BAEC-EFF59B7E20AC}"/>
              </a:ext>
            </a:extLst>
          </p:cNvPr>
          <p:cNvPicPr>
            <a:picLocks noChangeAspect="1"/>
          </p:cNvPicPr>
          <p:nvPr userDrawn="1"/>
        </p:nvPicPr>
        <p:blipFill>
          <a:blip r:embed="rId3"/>
          <a:stretch>
            <a:fillRect/>
          </a:stretch>
        </p:blipFill>
        <p:spPr>
          <a:xfrm>
            <a:off x="462014" y="3358077"/>
            <a:ext cx="10970874" cy="2439615"/>
          </a:xfrm>
          <a:prstGeom prst="rect">
            <a:avLst/>
          </a:prstGeom>
        </p:spPr>
      </p:pic>
    </p:spTree>
    <p:extLst>
      <p:ext uri="{BB962C8B-B14F-4D97-AF65-F5344CB8AC3E}">
        <p14:creationId xmlns:p14="http://schemas.microsoft.com/office/powerpoint/2010/main" val="16446476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ustomer_result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96049"/>
            <a:ext cx="6096000" cy="553998"/>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What guides us?</a:t>
            </a:r>
            <a:br>
              <a:rPr lang="en-US" b="1" i="0" dirty="0">
                <a:solidFill>
                  <a:schemeClr val="accent2"/>
                </a:solidFill>
                <a:latin typeface="Mark OT Heavy" charset="0"/>
                <a:ea typeface="Mark OT Heavy" charset="0"/>
                <a:cs typeface="Mark OT Heavy" charset="0"/>
              </a:rPr>
            </a:br>
            <a:r>
              <a:rPr lang="en-US" b="1" i="0" dirty="0">
                <a:solidFill>
                  <a:schemeClr val="accent2"/>
                </a:solidFill>
                <a:latin typeface="Mark OT Heavy" charset="0"/>
                <a:ea typeface="Mark OT Heavy" charset="0"/>
                <a:cs typeface="Mark OT Heavy" charset="0"/>
              </a:rPr>
              <a:t>Simple</a:t>
            </a:r>
            <a:endParaRPr lang="en-US" b="1" i="0" dirty="0">
              <a:solidFill>
                <a:schemeClr val="bg1"/>
              </a:solidFill>
              <a:latin typeface="Mark OT Heavy" charset="0"/>
              <a:ea typeface="Mark OT Heavy" charset="0"/>
              <a:cs typeface="Mark OT Heavy" charset="0"/>
            </a:endParaRPr>
          </a:p>
        </p:txBody>
      </p:sp>
      <p:pic>
        <p:nvPicPr>
          <p:cNvPr id="6" name="Picture 5"/>
          <p:cNvPicPr>
            <a:picLocks noChangeAspect="1"/>
          </p:cNvPicPr>
          <p:nvPr userDrawn="1"/>
        </p:nvPicPr>
        <p:blipFill>
          <a:blip r:embed="rId2"/>
          <a:stretch>
            <a:fillRect/>
          </a:stretch>
        </p:blipFill>
        <p:spPr>
          <a:xfrm>
            <a:off x="2619334" y="2088047"/>
            <a:ext cx="6953332" cy="3662314"/>
          </a:xfrm>
          <a:prstGeom prst="rect">
            <a:avLst/>
          </a:prstGeom>
        </p:spPr>
      </p:pic>
      <p:pic>
        <p:nvPicPr>
          <p:cNvPr id="8" name="Picture 7"/>
          <p:cNvPicPr>
            <a:picLocks noChangeAspect="1"/>
          </p:cNvPicPr>
          <p:nvPr userDrawn="1"/>
        </p:nvPicPr>
        <p:blipFill>
          <a:blip r:embed="rId3"/>
          <a:stretch>
            <a:fillRect/>
          </a:stretch>
        </p:blipFill>
        <p:spPr>
          <a:xfrm>
            <a:off x="457200" y="456516"/>
            <a:ext cx="406400" cy="228600"/>
          </a:xfrm>
          <a:prstGeom prst="rect">
            <a:avLst/>
          </a:prstGeom>
        </p:spPr>
      </p:pic>
    </p:spTree>
    <p:extLst>
      <p:ext uri="{BB962C8B-B14F-4D97-AF65-F5344CB8AC3E}">
        <p14:creationId xmlns:p14="http://schemas.microsoft.com/office/powerpoint/2010/main" val="202398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alue_stream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96049"/>
            <a:ext cx="6096000" cy="553998"/>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Value Streams for</a:t>
            </a:r>
            <a:br>
              <a:rPr lang="en-US" b="1" i="0" dirty="0">
                <a:solidFill>
                  <a:schemeClr val="bg1"/>
                </a:solidFill>
                <a:latin typeface="Mark OT Heavy" charset="0"/>
                <a:ea typeface="Mark OT Heavy" charset="0"/>
                <a:cs typeface="Mark OT Heavy" charset="0"/>
              </a:rPr>
            </a:br>
            <a:r>
              <a:rPr lang="en-US" b="1" i="0" dirty="0">
                <a:solidFill>
                  <a:schemeClr val="bg1"/>
                </a:solidFill>
                <a:latin typeface="Mark OT Heavy" charset="0"/>
                <a:ea typeface="Mark OT Heavy" charset="0"/>
                <a:cs typeface="Mark OT Heavy" charset="0"/>
              </a:rPr>
              <a:t>Strategic Focus</a:t>
            </a:r>
          </a:p>
        </p:txBody>
      </p:sp>
      <p:pic>
        <p:nvPicPr>
          <p:cNvPr id="8" name="Picture 7"/>
          <p:cNvPicPr>
            <a:picLocks noChangeAspect="1"/>
          </p:cNvPicPr>
          <p:nvPr userDrawn="1"/>
        </p:nvPicPr>
        <p:blipFill>
          <a:blip r:embed="rId2"/>
          <a:stretch>
            <a:fillRect/>
          </a:stretch>
        </p:blipFill>
        <p:spPr>
          <a:xfrm>
            <a:off x="457200" y="456516"/>
            <a:ext cx="406400" cy="228600"/>
          </a:xfrm>
          <a:prstGeom prst="rect">
            <a:avLst/>
          </a:prstGeom>
        </p:spPr>
      </p:pic>
      <p:pic>
        <p:nvPicPr>
          <p:cNvPr id="4" name="Picture 3">
            <a:extLst>
              <a:ext uri="{FF2B5EF4-FFF2-40B4-BE49-F238E27FC236}">
                <a16:creationId xmlns:a16="http://schemas.microsoft.com/office/drawing/2014/main" id="{84C1CAD4-10ED-7E43-B134-CA0A9ABCF75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0" y="2387068"/>
            <a:ext cx="8099278" cy="3654795"/>
          </a:xfrm>
          <a:prstGeom prst="rect">
            <a:avLst/>
          </a:prstGeom>
        </p:spPr>
      </p:pic>
    </p:spTree>
    <p:extLst>
      <p:ext uri="{BB962C8B-B14F-4D97-AF65-F5344CB8AC3E}">
        <p14:creationId xmlns:p14="http://schemas.microsoft.com/office/powerpoint/2010/main" val="6939165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st_mission">
    <p:bg>
      <p:bgPr>
        <a:solidFill>
          <a:schemeClr val="accent1"/>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231106"/>
          </a:xfrm>
          <a:prstGeom prst="rect">
            <a:avLst/>
          </a:prstGeom>
        </p:spPr>
        <p:txBody>
          <a:bodyPr lIns="0" tIns="0" rIns="0" bIns="0">
            <a:spAutoFit/>
          </a:bodyPr>
          <a:lstStyle/>
          <a:p>
            <a:r>
              <a:rPr lang="en-US" sz="2000" b="1" i="0" dirty="0">
                <a:solidFill>
                  <a:schemeClr val="accent2"/>
                </a:solidFill>
                <a:latin typeface="Mark OT Heavy" charset="0"/>
                <a:ea typeface="Mark OT Heavy" charset="0"/>
                <a:cs typeface="Mark OT Heavy" charset="0"/>
              </a:rPr>
              <a:t>Changing how the </a:t>
            </a:r>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world connects.</a:t>
            </a:r>
          </a:p>
          <a:p>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Together.</a:t>
            </a:r>
          </a:p>
        </p:txBody>
      </p:sp>
      <p:sp>
        <p:nvSpPr>
          <p:cNvPr id="5" name="Rectangle 4"/>
          <p:cNvSpPr/>
          <p:nvPr userDrawn="1"/>
        </p:nvSpPr>
        <p:spPr>
          <a:xfrm>
            <a:off x="457198" y="3268853"/>
            <a:ext cx="7017027" cy="2462213"/>
          </a:xfrm>
          <a:prstGeom prst="rect">
            <a:avLst/>
          </a:prstGeom>
        </p:spPr>
        <p:txBody>
          <a:bodyPr wrap="square" lIns="0" tIns="0" rIns="0" bIns="0">
            <a:spAutoFit/>
          </a:bodyPr>
          <a:lstStyle/>
          <a:p>
            <a:r>
              <a:rPr lang="en-US" sz="3200" b="1" i="0" dirty="0">
                <a:solidFill>
                  <a:schemeClr val="bg1"/>
                </a:solidFill>
                <a:latin typeface="Mark OT Heavy" charset="0"/>
                <a:ea typeface="Mark OT Heavy" charset="0"/>
                <a:cs typeface="Mark OT Heavy" charset="0"/>
              </a:rPr>
              <a:t>At OST, we help our customers bridge the distance between insights, technology, and strategy—in smart, meaningful ways that yield transformative results.</a:t>
            </a:r>
          </a:p>
        </p:txBody>
      </p:sp>
      <p:pic>
        <p:nvPicPr>
          <p:cNvPr id="4" name="Picture 3"/>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3997403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st_opendigital">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a:xfrm>
            <a:off x="6089374" y="0"/>
            <a:ext cx="610262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userDrawn="1"/>
        </p:nvSpPr>
        <p:spPr>
          <a:xfrm>
            <a:off x="457175" y="3229794"/>
            <a:ext cx="3697358" cy="1538883"/>
          </a:xfrm>
          <a:prstGeom prst="rect">
            <a:avLst/>
          </a:prstGeom>
        </p:spPr>
        <p:txBody>
          <a:bodyPr wrap="square" lIns="0" tIns="0" rIns="0" bIns="0">
            <a:spAutoFit/>
          </a:bodyPr>
          <a:lstStyle/>
          <a:p>
            <a:r>
              <a:rPr lang="en-US" sz="2000" b="0" i="0" dirty="0">
                <a:solidFill>
                  <a:schemeClr val="bg1"/>
                </a:solidFill>
                <a:latin typeface="Mark OT Book" charset="0"/>
                <a:ea typeface="Mark OT Book" charset="0"/>
                <a:cs typeface="Mark OT Book" charset="0"/>
              </a:rPr>
              <a:t>Connections for the organization of tomorrow. </a:t>
            </a:r>
          </a:p>
          <a:p>
            <a:endParaRPr lang="en-US" sz="2000" b="0" i="0" dirty="0">
              <a:solidFill>
                <a:schemeClr val="bg1"/>
              </a:solidFill>
              <a:latin typeface="Mark OT Book" charset="0"/>
              <a:ea typeface="Mark OT Book" charset="0"/>
              <a:cs typeface="Mark OT Book" charset="0"/>
            </a:endParaRPr>
          </a:p>
          <a:p>
            <a:r>
              <a:rPr lang="en-US" sz="2000" b="0" i="0" dirty="0">
                <a:solidFill>
                  <a:schemeClr val="bg1"/>
                </a:solidFill>
                <a:latin typeface="Mark OT Book" charset="0"/>
                <a:ea typeface="Mark OT Book" charset="0"/>
                <a:cs typeface="Mark OT Book" charset="0"/>
              </a:rPr>
              <a:t>We create a shorter distance from here to there.</a:t>
            </a:r>
          </a:p>
        </p:txBody>
      </p:sp>
      <p:pic>
        <p:nvPicPr>
          <p:cNvPr id="6" name="Picture 5"/>
          <p:cNvPicPr>
            <a:picLocks noChangeAspect="1"/>
          </p:cNvPicPr>
          <p:nvPr userDrawn="1"/>
        </p:nvPicPr>
        <p:blipFill>
          <a:blip r:embed="rId2"/>
          <a:stretch>
            <a:fillRect/>
          </a:stretch>
        </p:blipFill>
        <p:spPr>
          <a:xfrm>
            <a:off x="457200" y="2098297"/>
            <a:ext cx="1466850" cy="552450"/>
          </a:xfrm>
          <a:prstGeom prst="rect">
            <a:avLst/>
          </a:prstGeom>
        </p:spPr>
      </p:pic>
      <p:pic>
        <p:nvPicPr>
          <p:cNvPr id="7" name="Picture 6"/>
          <p:cNvPicPr>
            <a:picLocks noChangeAspect="1"/>
          </p:cNvPicPr>
          <p:nvPr userDrawn="1"/>
        </p:nvPicPr>
        <p:blipFill>
          <a:blip r:embed="rId3"/>
          <a:stretch>
            <a:fillRect/>
          </a:stretch>
        </p:blipFill>
        <p:spPr>
          <a:xfrm>
            <a:off x="6560803" y="2375314"/>
            <a:ext cx="2705100" cy="457200"/>
          </a:xfrm>
          <a:prstGeom prst="rect">
            <a:avLst/>
          </a:prstGeom>
        </p:spPr>
      </p:pic>
      <p:sp>
        <p:nvSpPr>
          <p:cNvPr id="8" name="Rectangle 7"/>
          <p:cNvSpPr/>
          <p:nvPr userDrawn="1"/>
        </p:nvSpPr>
        <p:spPr>
          <a:xfrm>
            <a:off x="6560803" y="3229794"/>
            <a:ext cx="3697358" cy="1538883"/>
          </a:xfrm>
          <a:prstGeom prst="rect">
            <a:avLst/>
          </a:prstGeom>
        </p:spPr>
        <p:txBody>
          <a:bodyPr wrap="square" lIns="0" tIns="0" rIns="0" bIns="0">
            <a:spAutoFit/>
          </a:bodyPr>
          <a:lstStyle/>
          <a:p>
            <a:r>
              <a:rPr lang="en-US" sz="2000" b="0" i="0" dirty="0">
                <a:solidFill>
                  <a:schemeClr val="accent1"/>
                </a:solidFill>
                <a:latin typeface="Mark OT Book" charset="0"/>
                <a:ea typeface="Mark OT Book" charset="0"/>
                <a:cs typeface="Mark OT Book" charset="0"/>
              </a:rPr>
              <a:t>Digital is not an object </a:t>
            </a:r>
            <a:br>
              <a:rPr lang="en-US" sz="2000" b="0" i="0" dirty="0">
                <a:solidFill>
                  <a:schemeClr val="accent1"/>
                </a:solidFill>
                <a:latin typeface="Mark OT Book" charset="0"/>
                <a:ea typeface="Mark OT Book" charset="0"/>
                <a:cs typeface="Mark OT Book" charset="0"/>
              </a:rPr>
            </a:br>
            <a:r>
              <a:rPr lang="en-US" sz="2000" b="0" i="0" dirty="0">
                <a:solidFill>
                  <a:schemeClr val="accent1"/>
                </a:solidFill>
                <a:latin typeface="Mark OT Book" charset="0"/>
                <a:ea typeface="Mark OT Book" charset="0"/>
                <a:cs typeface="Mark OT Book" charset="0"/>
              </a:rPr>
              <a:t>or technology.</a:t>
            </a:r>
          </a:p>
          <a:p>
            <a:endParaRPr lang="en-US" sz="2000" b="0" i="0" dirty="0">
              <a:solidFill>
                <a:schemeClr val="accent1"/>
              </a:solidFill>
              <a:latin typeface="Mark OT Book" charset="0"/>
              <a:ea typeface="Mark OT Book" charset="0"/>
              <a:cs typeface="Mark OT Book" charset="0"/>
            </a:endParaRPr>
          </a:p>
          <a:p>
            <a:r>
              <a:rPr lang="en-US" sz="2000" b="0" i="0" dirty="0">
                <a:solidFill>
                  <a:schemeClr val="accent1"/>
                </a:solidFill>
                <a:latin typeface="Mark OT Book" charset="0"/>
                <a:ea typeface="Mark OT Book" charset="0"/>
                <a:cs typeface="Mark OT Book" charset="0"/>
              </a:rPr>
              <a:t>It is an effect, behavior, </a:t>
            </a:r>
            <a:br>
              <a:rPr lang="en-US" sz="2000" b="0" i="0" dirty="0">
                <a:solidFill>
                  <a:schemeClr val="accent1"/>
                </a:solidFill>
                <a:latin typeface="Mark OT Book" charset="0"/>
                <a:ea typeface="Mark OT Book" charset="0"/>
                <a:cs typeface="Mark OT Book" charset="0"/>
              </a:rPr>
            </a:br>
            <a:r>
              <a:rPr lang="en-US" sz="2000" b="0" i="0" dirty="0">
                <a:solidFill>
                  <a:schemeClr val="accent1"/>
                </a:solidFill>
                <a:latin typeface="Mark OT Book" charset="0"/>
                <a:ea typeface="Mark OT Book" charset="0"/>
                <a:cs typeface="Mark OT Book" charset="0"/>
              </a:rPr>
              <a:t>and result.</a:t>
            </a:r>
          </a:p>
        </p:txBody>
      </p:sp>
      <p:pic>
        <p:nvPicPr>
          <p:cNvPr id="9" name="Picture 8"/>
          <p:cNvPicPr>
            <a:picLocks noChangeAspect="1"/>
          </p:cNvPicPr>
          <p:nvPr userDrawn="1"/>
        </p:nvPicPr>
        <p:blipFill>
          <a:blip r:embed="rId4"/>
          <a:stretch>
            <a:fillRect/>
          </a:stretch>
        </p:blipFill>
        <p:spPr>
          <a:xfrm>
            <a:off x="457200" y="456516"/>
            <a:ext cx="406400" cy="228600"/>
          </a:xfrm>
          <a:prstGeom prst="rect">
            <a:avLst/>
          </a:prstGeom>
        </p:spPr>
      </p:pic>
    </p:spTree>
    <p:extLst>
      <p:ext uri="{BB962C8B-B14F-4D97-AF65-F5344CB8AC3E}">
        <p14:creationId xmlns:p14="http://schemas.microsoft.com/office/powerpoint/2010/main" val="10015108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avista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483F25-BAFD-4E4E-94D1-7D2AF653F7A0}"/>
              </a:ext>
            </a:extLst>
          </p:cNvPr>
          <p:cNvPicPr>
            <a:picLocks noChangeAspect="1"/>
          </p:cNvPicPr>
          <p:nvPr userDrawn="1"/>
        </p:nvPicPr>
        <p:blipFill>
          <a:blip r:embed="rId2"/>
          <a:stretch>
            <a:fillRect/>
          </a:stretch>
        </p:blipFill>
        <p:spPr>
          <a:xfrm>
            <a:off x="4419600" y="0"/>
            <a:ext cx="7772400" cy="6858000"/>
          </a:xfrm>
          <a:prstGeom prst="rect">
            <a:avLst/>
          </a:prstGeom>
        </p:spPr>
      </p:pic>
      <p:sp>
        <p:nvSpPr>
          <p:cNvPr id="10" name="Rectangle 9">
            <a:extLst>
              <a:ext uri="{FF2B5EF4-FFF2-40B4-BE49-F238E27FC236}">
                <a16:creationId xmlns:a16="http://schemas.microsoft.com/office/drawing/2014/main" id="{4753DA1A-8F46-4683-9BB0-A4E8C04D09DE}"/>
              </a:ext>
            </a:extLst>
          </p:cNvPr>
          <p:cNvSpPr/>
          <p:nvPr userDrawn="1"/>
        </p:nvSpPr>
        <p:spPr>
          <a:xfrm>
            <a:off x="325084" y="1827082"/>
            <a:ext cx="3093978" cy="1969770"/>
          </a:xfrm>
          <a:prstGeom prst="rect">
            <a:avLst/>
          </a:prstGeom>
        </p:spPr>
        <p:txBody>
          <a:bodyPr wrap="square" lIns="0" tIns="0" rIns="0" bIns="0">
            <a:spAutoFit/>
          </a:bodyPr>
          <a:lstStyle/>
          <a:p>
            <a:pPr>
              <a:defRPr/>
            </a:pPr>
            <a:r>
              <a:rPr lang="en-US" sz="3200" b="1" dirty="0">
                <a:solidFill>
                  <a:schemeClr val="accent1"/>
                </a:solidFill>
                <a:latin typeface="Mark OT Heavy" charset="0"/>
                <a:ea typeface="Mark OT Heavy" charset="0"/>
                <a:cs typeface="Mark OT Heavy" charset="0"/>
              </a:rPr>
              <a:t>I have had the best year of my IT career since OST started.</a:t>
            </a:r>
          </a:p>
        </p:txBody>
      </p:sp>
      <p:sp>
        <p:nvSpPr>
          <p:cNvPr id="8" name="Rectangle 7">
            <a:extLst>
              <a:ext uri="{FF2B5EF4-FFF2-40B4-BE49-F238E27FC236}">
                <a16:creationId xmlns:a16="http://schemas.microsoft.com/office/drawing/2014/main" id="{73259513-C9E3-413E-BFA7-7DE1BE0BC03A}"/>
              </a:ext>
            </a:extLst>
          </p:cNvPr>
          <p:cNvSpPr/>
          <p:nvPr userDrawn="1"/>
        </p:nvSpPr>
        <p:spPr>
          <a:xfrm>
            <a:off x="325084" y="5389732"/>
            <a:ext cx="2995632" cy="1013419"/>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Silos were removed to improve end-user experiences and facilitate greater productivity.</a:t>
            </a:r>
            <a:r>
              <a:rPr lang="en-US" sz="1200" baseline="0" dirty="0">
                <a:latin typeface="Mark OT Book" panose="020B0604020201010104" pitchFamily="34" charset="0"/>
              </a:rPr>
              <a:t> OST—a multisource service provider—reduced the overall costs for the customer </a:t>
            </a:r>
            <a:r>
              <a:rPr lang="en-US" sz="1200" b="1" i="0" baseline="0" dirty="0">
                <a:latin typeface="Mark OT Heavy" charset="0"/>
                <a:ea typeface="Mark OT Heavy" charset="0"/>
                <a:cs typeface="Mark OT Heavy" charset="0"/>
              </a:rPr>
              <a:t>nearly 20%.</a:t>
            </a:r>
            <a:endParaRPr lang="en-US" sz="1200" b="1" i="0" dirty="0">
              <a:latin typeface="Mark OT Heavy" charset="0"/>
              <a:ea typeface="Mark OT Heavy" charset="0"/>
              <a:cs typeface="Mark OT Heavy" charset="0"/>
            </a:endParaRPr>
          </a:p>
        </p:txBody>
      </p:sp>
      <p:sp>
        <p:nvSpPr>
          <p:cNvPr id="18" name="Rectangle 17">
            <a:extLst>
              <a:ext uri="{FF2B5EF4-FFF2-40B4-BE49-F238E27FC236}">
                <a16:creationId xmlns:a16="http://schemas.microsoft.com/office/drawing/2014/main" id="{73259513-C9E3-413E-BFA7-7DE1BE0BC03A}"/>
              </a:ext>
            </a:extLst>
          </p:cNvPr>
          <p:cNvSpPr/>
          <p:nvPr userDrawn="1"/>
        </p:nvSpPr>
        <p:spPr>
          <a:xfrm>
            <a:off x="325084" y="4020923"/>
            <a:ext cx="2824516" cy="190821"/>
          </a:xfrm>
          <a:prstGeom prst="rect">
            <a:avLst/>
          </a:prstGeom>
        </p:spPr>
        <p:txBody>
          <a:bodyPr wrap="square" lIns="0" tIns="0" rIns="0" bIns="0">
            <a:spAutoFit/>
          </a:bodyPr>
          <a:lstStyle/>
          <a:p>
            <a:pPr>
              <a:lnSpc>
                <a:spcPts val="1600"/>
              </a:lnSpc>
              <a:defRPr/>
            </a:pPr>
            <a:r>
              <a:rPr lang="en-US" sz="1200" b="1" i="1">
                <a:solidFill>
                  <a:schemeClr val="accent1"/>
                </a:solidFill>
                <a:latin typeface="Mark OT Heavy" charset="0"/>
                <a:ea typeface="Mark OT Heavy" charset="0"/>
                <a:cs typeface="Mark OT Heavy" charset="0"/>
              </a:rPr>
              <a:t>IT Director</a:t>
            </a:r>
            <a:endParaRPr lang="en-US" sz="1200" b="1" i="1" dirty="0">
              <a:solidFill>
                <a:schemeClr val="accent1"/>
              </a:solidFill>
              <a:latin typeface="Mark OT Heavy" charset="0"/>
              <a:ea typeface="Mark OT Heavy" charset="0"/>
              <a:cs typeface="Mark OT Heavy" charset="0"/>
            </a:endParaRP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25084" y="496112"/>
            <a:ext cx="1814636" cy="248507"/>
          </a:xfrm>
          <a:prstGeom prst="rect">
            <a:avLst/>
          </a:prstGeom>
        </p:spPr>
      </p:pic>
      <p:pic>
        <p:nvPicPr>
          <p:cNvPr id="9" name="Picture 8"/>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682937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1_co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8" name="Text Placeholder 10"/>
          <p:cNvSpPr>
            <a:spLocks noGrp="1"/>
          </p:cNvSpPr>
          <p:nvPr>
            <p:ph type="body" sz="quarter" idx="13" hasCustomPrompt="1"/>
          </p:nvPr>
        </p:nvSpPr>
        <p:spPr>
          <a:xfrm>
            <a:off x="457200"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a:t>Column </a:t>
            </a:r>
            <a:r>
              <a:rPr lang="en-US" dirty="0"/>
              <a:t>Headline</a:t>
            </a:r>
          </a:p>
        </p:txBody>
      </p:sp>
      <p:sp>
        <p:nvSpPr>
          <p:cNvPr id="12" name="Text Placeholder 3"/>
          <p:cNvSpPr>
            <a:spLocks noGrp="1"/>
          </p:cNvSpPr>
          <p:nvPr>
            <p:ph type="body" sz="quarter" idx="14" hasCustomPrompt="1"/>
          </p:nvPr>
        </p:nvSpPr>
        <p:spPr>
          <a:xfrm>
            <a:off x="457200" y="2266244"/>
            <a:ext cx="5043488" cy="3490476"/>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br>
              <a:rPr lang="en-US" dirty="0"/>
            </a:br>
            <a:r>
              <a:rPr lang="en-US" dirty="0"/>
              <a:t>Note: When resizing, maintain approx. this much space between the upper and lower associated textboxes to ensure that each slide features clear typographic hierarchy.</a:t>
            </a:r>
          </a:p>
        </p:txBody>
      </p:sp>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7770812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navistar-mor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25084" y="496112"/>
            <a:ext cx="1814636" cy="248507"/>
          </a:xfrm>
          <a:prstGeom prst="rect">
            <a:avLst/>
          </a:prstGeom>
        </p:spPr>
      </p:pic>
      <p:pic>
        <p:nvPicPr>
          <p:cNvPr id="9" name="Picture 8"/>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Navistar.</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spTree>
    <p:extLst>
      <p:ext uri="{BB962C8B-B14F-4D97-AF65-F5344CB8AC3E}">
        <p14:creationId xmlns:p14="http://schemas.microsoft.com/office/powerpoint/2010/main" val="206985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fort_research">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53DA1A-8F46-4683-9BB0-A4E8C04D09DE}"/>
              </a:ext>
            </a:extLst>
          </p:cNvPr>
          <p:cNvSpPr/>
          <p:nvPr userDrawn="1"/>
        </p:nvSpPr>
        <p:spPr>
          <a:xfrm>
            <a:off x="325084" y="1278442"/>
            <a:ext cx="3093978" cy="2462213"/>
          </a:xfrm>
          <a:prstGeom prst="rect">
            <a:avLst/>
          </a:prstGeom>
        </p:spPr>
        <p:txBody>
          <a:bodyPr wrap="square" lIns="0" tIns="0" rIns="0" bIns="0">
            <a:spAutoFit/>
          </a:bodyPr>
          <a:lstStyle/>
          <a:p>
            <a:pPr>
              <a:defRPr/>
            </a:pPr>
            <a:r>
              <a:rPr lang="en-US" sz="3200" b="1" dirty="0">
                <a:solidFill>
                  <a:schemeClr val="accent1"/>
                </a:solidFill>
                <a:latin typeface="Mark OT Heavy" charset="0"/>
                <a:ea typeface="Mark OT Heavy" charset="0"/>
                <a:cs typeface="Mark OT Heavy" charset="0"/>
              </a:rPr>
              <a:t>I cannot</a:t>
            </a:r>
            <a:r>
              <a:rPr lang="en-US" sz="3200" b="1" baseline="0" dirty="0">
                <a:solidFill>
                  <a:schemeClr val="accent1"/>
                </a:solidFill>
                <a:latin typeface="Mark OT Heavy" charset="0"/>
                <a:ea typeface="Mark OT Heavy" charset="0"/>
                <a:cs typeface="Mark OT Heavy" charset="0"/>
              </a:rPr>
              <a:t> say enough about the services provided by the experts at OST.</a:t>
            </a:r>
            <a:endParaRPr lang="en-US" sz="3200" b="1" dirty="0">
              <a:solidFill>
                <a:schemeClr val="accent1"/>
              </a:solidFill>
              <a:latin typeface="Mark OT Heavy" charset="0"/>
              <a:ea typeface="Mark OT Heavy" charset="0"/>
              <a:cs typeface="Mark OT Heavy" charset="0"/>
            </a:endParaRPr>
          </a:p>
        </p:txBody>
      </p:sp>
      <p:sp>
        <p:nvSpPr>
          <p:cNvPr id="13" name="Rectangle 12">
            <a:extLst>
              <a:ext uri="{FF2B5EF4-FFF2-40B4-BE49-F238E27FC236}">
                <a16:creationId xmlns:a16="http://schemas.microsoft.com/office/drawing/2014/main" id="{73259513-C9E3-413E-BFA7-7DE1BE0BC03A}"/>
              </a:ext>
            </a:extLst>
          </p:cNvPr>
          <p:cNvSpPr/>
          <p:nvPr userDrawn="1"/>
        </p:nvSpPr>
        <p:spPr>
          <a:xfrm>
            <a:off x="325084" y="3972155"/>
            <a:ext cx="2824516" cy="410369"/>
          </a:xfrm>
          <a:prstGeom prst="rect">
            <a:avLst/>
          </a:prstGeom>
        </p:spPr>
        <p:txBody>
          <a:bodyPr wrap="square" lIns="0" tIns="0" rIns="0" bIns="0">
            <a:spAutoFit/>
          </a:bodyPr>
          <a:lstStyle/>
          <a:p>
            <a:pPr>
              <a:lnSpc>
                <a:spcPts val="1600"/>
              </a:lnSpc>
              <a:defRPr/>
            </a:pPr>
            <a:r>
              <a:rPr lang="en-US" sz="1200" b="1" i="1" dirty="0">
                <a:solidFill>
                  <a:schemeClr val="accent1"/>
                </a:solidFill>
                <a:latin typeface="Mark OT Heavy" charset="0"/>
                <a:ea typeface="Mark OT Heavy" charset="0"/>
                <a:cs typeface="Mark OT Heavy" charset="0"/>
              </a:rPr>
              <a:t>Mike </a:t>
            </a:r>
            <a:r>
              <a:rPr lang="en-US" sz="1200" b="1" i="1" dirty="0" err="1">
                <a:solidFill>
                  <a:schemeClr val="accent1"/>
                </a:solidFill>
                <a:latin typeface="Mark OT Heavy" charset="0"/>
                <a:ea typeface="Mark OT Heavy" charset="0"/>
                <a:cs typeface="Mark OT Heavy" charset="0"/>
              </a:rPr>
              <a:t>Zeilstra</a:t>
            </a:r>
            <a:endParaRPr lang="en-US" sz="1200" b="1" i="1" dirty="0">
              <a:solidFill>
                <a:schemeClr val="accent1"/>
              </a:solidFill>
              <a:latin typeface="Mark OT Heavy" charset="0"/>
              <a:ea typeface="Mark OT Heavy" charset="0"/>
              <a:cs typeface="Mark OT Heavy" charset="0"/>
            </a:endParaRPr>
          </a:p>
          <a:p>
            <a:pPr>
              <a:lnSpc>
                <a:spcPts val="1600"/>
              </a:lnSpc>
              <a:defRPr/>
            </a:pPr>
            <a:r>
              <a:rPr lang="en-US" sz="1200" b="1" i="1" dirty="0">
                <a:solidFill>
                  <a:schemeClr val="accent1"/>
                </a:solidFill>
                <a:latin typeface="Mark OT Heavy" charset="0"/>
                <a:ea typeface="Mark OT Heavy" charset="0"/>
                <a:cs typeface="Mark OT Heavy" charset="0"/>
              </a:rPr>
              <a:t>CFO,</a:t>
            </a:r>
            <a:r>
              <a:rPr lang="en-US" sz="1200" b="1" i="1" baseline="0" dirty="0">
                <a:solidFill>
                  <a:schemeClr val="accent1"/>
                </a:solidFill>
                <a:latin typeface="Mark OT Heavy" charset="0"/>
                <a:ea typeface="Mark OT Heavy" charset="0"/>
                <a:cs typeface="Mark OT Heavy" charset="0"/>
              </a:rPr>
              <a:t> Comfort Research</a:t>
            </a:r>
            <a:endParaRPr lang="en-US" sz="1200" b="1" i="1" dirty="0">
              <a:solidFill>
                <a:schemeClr val="accent1"/>
              </a:solidFill>
              <a:latin typeface="Mark OT Heavy" charset="0"/>
              <a:ea typeface="Mark OT Heavy" charset="0"/>
              <a:cs typeface="Mark OT Heavy" charset="0"/>
            </a:endParaRPr>
          </a:p>
        </p:txBody>
      </p:sp>
      <p:sp>
        <p:nvSpPr>
          <p:cNvPr id="8" name="Rectangle 7">
            <a:extLst>
              <a:ext uri="{FF2B5EF4-FFF2-40B4-BE49-F238E27FC236}">
                <a16:creationId xmlns:a16="http://schemas.microsoft.com/office/drawing/2014/main" id="{73259513-C9E3-413E-BFA7-7DE1BE0BC03A}"/>
              </a:ext>
            </a:extLst>
          </p:cNvPr>
          <p:cNvSpPr/>
          <p:nvPr userDrawn="1"/>
        </p:nvSpPr>
        <p:spPr>
          <a:xfrm>
            <a:off x="325084" y="4975204"/>
            <a:ext cx="2824516" cy="1436291"/>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The real-time analytics tool created by OST allows Comfort</a:t>
            </a:r>
            <a:r>
              <a:rPr lang="en-US" sz="1200" baseline="0" dirty="0">
                <a:latin typeface="Mark OT Book" panose="020B0604020201010104" pitchFamily="34" charset="0"/>
              </a:rPr>
              <a:t> Research to quickly react to inventory levels across retailers. Inventory and financial reporting is more accurate and efficient for </a:t>
            </a:r>
            <a:r>
              <a:rPr lang="en-US" sz="1200" b="1" i="0" baseline="0" dirty="0">
                <a:latin typeface="Mark OT Heavy" charset="0"/>
                <a:ea typeface="Mark OT Heavy" charset="0"/>
                <a:cs typeface="Mark OT Heavy" charset="0"/>
              </a:rPr>
              <a:t>continued growth </a:t>
            </a:r>
            <a:r>
              <a:rPr lang="en-US" sz="1200" baseline="0" dirty="0">
                <a:latin typeface="Mark OT Book" panose="020B0604020201010104" pitchFamily="34" charset="0"/>
              </a:rPr>
              <a:t>and top-notch customer service.</a:t>
            </a:r>
            <a:endParaRPr lang="en-US" sz="1200" b="1" dirty="0">
              <a:latin typeface="Mark OT Heavy" charset="0"/>
              <a:ea typeface="Mark OT Heavy" charset="0"/>
              <a:cs typeface="Mark OT Heavy" charset="0"/>
            </a:endParaRPr>
          </a:p>
        </p:txBody>
      </p:sp>
      <p:pic>
        <p:nvPicPr>
          <p:cNvPr id="15" name="Picture 1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61504" y="367276"/>
            <a:ext cx="2581836" cy="506180"/>
          </a:xfrm>
          <a:prstGeom prst="rect">
            <a:avLst/>
          </a:prstGeom>
        </p:spPr>
      </p:pic>
      <p:pic>
        <p:nvPicPr>
          <p:cNvPr id="9" name="Picture 8">
            <a:extLst>
              <a:ext uri="{FF2B5EF4-FFF2-40B4-BE49-F238E27FC236}">
                <a16:creationId xmlns:a16="http://schemas.microsoft.com/office/drawing/2014/main" id="{D2AC0FEF-E0AC-43E2-834C-6F4A3A3F4F15}"/>
              </a:ext>
            </a:extLst>
          </p:cNvPr>
          <p:cNvPicPr>
            <a:picLocks noChangeAspect="1"/>
          </p:cNvPicPr>
          <p:nvPr userDrawn="1"/>
        </p:nvPicPr>
        <p:blipFill>
          <a:blip r:embed="rId3"/>
          <a:stretch>
            <a:fillRect/>
          </a:stretch>
        </p:blipFill>
        <p:spPr>
          <a:xfrm>
            <a:off x="4419600" y="550"/>
            <a:ext cx="7772400" cy="6858000"/>
          </a:xfrm>
          <a:prstGeom prst="rect">
            <a:avLst/>
          </a:prstGeom>
        </p:spPr>
      </p:pic>
      <p:pic>
        <p:nvPicPr>
          <p:cNvPr id="7" name="Picture 6"/>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8539182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fort_research-mor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Comfort Research.</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a:extLst>
              <a:ext uri="{FF2B5EF4-FFF2-40B4-BE49-F238E27FC236}">
                <a16:creationId xmlns:a16="http://schemas.microsoft.com/office/drawing/2014/main" id="{68696B8F-5C3D-D945-9D9C-5F5ACD70B90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61504" y="367276"/>
            <a:ext cx="2581836" cy="506180"/>
          </a:xfrm>
          <a:prstGeom prst="rect">
            <a:avLst/>
          </a:prstGeom>
        </p:spPr>
      </p:pic>
    </p:spTree>
    <p:extLst>
      <p:ext uri="{BB962C8B-B14F-4D97-AF65-F5344CB8AC3E}">
        <p14:creationId xmlns:p14="http://schemas.microsoft.com/office/powerpoint/2010/main" val="12081136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johnson_control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483F25-BAFD-4E4E-94D1-7D2AF653F7A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9600" y="0"/>
            <a:ext cx="7772400" cy="6858001"/>
          </a:xfrm>
          <a:prstGeom prst="rect">
            <a:avLst/>
          </a:prstGeom>
        </p:spPr>
      </p:pic>
      <p:sp>
        <p:nvSpPr>
          <p:cNvPr id="10" name="Rectangle 9">
            <a:extLst>
              <a:ext uri="{FF2B5EF4-FFF2-40B4-BE49-F238E27FC236}">
                <a16:creationId xmlns:a16="http://schemas.microsoft.com/office/drawing/2014/main" id="{4753DA1A-8F46-4683-9BB0-A4E8C04D09DE}"/>
              </a:ext>
            </a:extLst>
          </p:cNvPr>
          <p:cNvSpPr/>
          <p:nvPr userDrawn="1"/>
        </p:nvSpPr>
        <p:spPr>
          <a:xfrm>
            <a:off x="325083" y="1764587"/>
            <a:ext cx="3448263" cy="1538883"/>
          </a:xfrm>
          <a:prstGeom prst="rect">
            <a:avLst/>
          </a:prstGeom>
        </p:spPr>
        <p:txBody>
          <a:bodyPr wrap="square" lIns="0" tIns="0" rIns="0" bIns="0">
            <a:spAutoFit/>
          </a:bodyPr>
          <a:lstStyle/>
          <a:p>
            <a:pPr>
              <a:defRPr/>
            </a:pPr>
            <a:r>
              <a:rPr lang="en-US" sz="2000" b="1" dirty="0">
                <a:solidFill>
                  <a:schemeClr val="accent1"/>
                </a:solidFill>
                <a:latin typeface="Mark OT Heavy" charset="0"/>
                <a:ea typeface="Mark OT Heavy" charset="0"/>
                <a:cs typeface="Mark OT Heavy" charset="0"/>
              </a:rPr>
              <a:t>OST’s developers and solution architects turn </a:t>
            </a:r>
            <a:br>
              <a:rPr lang="en-US" sz="2000" b="1" dirty="0">
                <a:solidFill>
                  <a:schemeClr val="accent1"/>
                </a:solidFill>
                <a:latin typeface="Mark OT Heavy" charset="0"/>
                <a:ea typeface="Mark OT Heavy" charset="0"/>
                <a:cs typeface="Mark OT Heavy" charset="0"/>
              </a:rPr>
            </a:br>
            <a:r>
              <a:rPr lang="en-US" sz="2000" b="1" dirty="0">
                <a:solidFill>
                  <a:schemeClr val="accent1"/>
                </a:solidFill>
                <a:latin typeface="Mark OT Heavy" charset="0"/>
                <a:ea typeface="Mark OT Heavy" charset="0"/>
                <a:cs typeface="Mark OT Heavy" charset="0"/>
              </a:rPr>
              <a:t>into people that understand the business case. </a:t>
            </a:r>
            <a:br>
              <a:rPr lang="en-US" sz="2000" b="1" dirty="0">
                <a:solidFill>
                  <a:schemeClr val="accent1"/>
                </a:solidFill>
                <a:latin typeface="Mark OT Heavy" charset="0"/>
                <a:ea typeface="Mark OT Heavy" charset="0"/>
                <a:cs typeface="Mark OT Heavy" charset="0"/>
              </a:rPr>
            </a:br>
            <a:r>
              <a:rPr lang="en-US" sz="2000" b="1" dirty="0">
                <a:solidFill>
                  <a:schemeClr val="accent1"/>
                </a:solidFill>
                <a:latin typeface="Mark OT Heavy" charset="0"/>
                <a:ea typeface="Mark OT Heavy" charset="0"/>
                <a:cs typeface="Mark OT Heavy" charset="0"/>
              </a:rPr>
              <a:t>That</a:t>
            </a:r>
            <a:r>
              <a:rPr lang="en-US" sz="2000" b="1" baseline="0" dirty="0">
                <a:solidFill>
                  <a:schemeClr val="accent1"/>
                </a:solidFill>
                <a:latin typeface="Mark OT Heavy" charset="0"/>
                <a:ea typeface="Mark OT Heavy" charset="0"/>
                <a:cs typeface="Mark OT Heavy" charset="0"/>
              </a:rPr>
              <a:t>’s</a:t>
            </a:r>
            <a:r>
              <a:rPr lang="en-US" sz="2000" b="1" dirty="0">
                <a:solidFill>
                  <a:schemeClr val="accent1"/>
                </a:solidFill>
                <a:latin typeface="Mark OT Heavy" charset="0"/>
                <a:ea typeface="Mark OT Heavy" charset="0"/>
                <a:cs typeface="Mark OT Heavy" charset="0"/>
              </a:rPr>
              <a:t> the difference.</a:t>
            </a:r>
          </a:p>
        </p:txBody>
      </p:sp>
      <p:pic>
        <p:nvPicPr>
          <p:cNvPr id="11" name="Picture 10">
            <a:extLst>
              <a:ext uri="{FF2B5EF4-FFF2-40B4-BE49-F238E27FC236}">
                <a16:creationId xmlns:a16="http://schemas.microsoft.com/office/drawing/2014/main" id="{D2AC0FEF-E0AC-43E2-834C-6F4A3A3F4F15}"/>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b="-279"/>
          <a:stretch/>
        </p:blipFill>
        <p:spPr>
          <a:xfrm>
            <a:off x="4419600" y="0"/>
            <a:ext cx="7772400" cy="6859100"/>
          </a:xfrm>
          <a:prstGeom prst="rect">
            <a:avLst/>
          </a:prstGeom>
        </p:spPr>
      </p:pic>
      <p:pic>
        <p:nvPicPr>
          <p:cNvPr id="2" name="Picture 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325084" y="360968"/>
            <a:ext cx="1341670" cy="589026"/>
          </a:xfrm>
          <a:prstGeom prst="rect">
            <a:avLst/>
          </a:prstGeom>
        </p:spPr>
      </p:pic>
      <p:sp>
        <p:nvSpPr>
          <p:cNvPr id="19" name="Rectangle 18">
            <a:extLst>
              <a:ext uri="{FF2B5EF4-FFF2-40B4-BE49-F238E27FC236}">
                <a16:creationId xmlns:a16="http://schemas.microsoft.com/office/drawing/2014/main" id="{73259513-C9E3-413E-BFA7-7DE1BE0BC03A}"/>
              </a:ext>
            </a:extLst>
          </p:cNvPr>
          <p:cNvSpPr/>
          <p:nvPr userDrawn="1"/>
        </p:nvSpPr>
        <p:spPr>
          <a:xfrm>
            <a:off x="325083" y="3578615"/>
            <a:ext cx="2985275" cy="410369"/>
          </a:xfrm>
          <a:prstGeom prst="rect">
            <a:avLst/>
          </a:prstGeom>
        </p:spPr>
        <p:txBody>
          <a:bodyPr wrap="square" lIns="0" tIns="0" rIns="0" bIns="0">
            <a:spAutoFit/>
          </a:bodyPr>
          <a:lstStyle/>
          <a:p>
            <a:pPr>
              <a:lnSpc>
                <a:spcPts val="1600"/>
              </a:lnSpc>
              <a:defRPr/>
            </a:pPr>
            <a:r>
              <a:rPr lang="en-US" sz="1200" b="1" i="1" dirty="0">
                <a:solidFill>
                  <a:schemeClr val="accent1"/>
                </a:solidFill>
                <a:latin typeface="Mark OT Heavy" charset="0"/>
                <a:ea typeface="Mark OT Heavy" charset="0"/>
                <a:cs typeface="Mark OT Heavy" charset="0"/>
              </a:rPr>
              <a:t>Jeff Kwiatkowski</a:t>
            </a:r>
          </a:p>
          <a:p>
            <a:pPr>
              <a:lnSpc>
                <a:spcPts val="1600"/>
              </a:lnSpc>
              <a:defRPr/>
            </a:pPr>
            <a:r>
              <a:rPr lang="en-US" sz="1200" b="1" i="1" dirty="0">
                <a:solidFill>
                  <a:schemeClr val="accent1"/>
                </a:solidFill>
                <a:latin typeface="Mark OT Heavy" charset="0"/>
                <a:ea typeface="Mark OT Heavy" charset="0"/>
                <a:cs typeface="Mark OT Heavy" charset="0"/>
              </a:rPr>
              <a:t>Platform Manager,</a:t>
            </a:r>
            <a:r>
              <a:rPr lang="en-US" sz="1200" b="1" i="1" baseline="0" dirty="0">
                <a:solidFill>
                  <a:schemeClr val="accent1"/>
                </a:solidFill>
                <a:latin typeface="Mark OT Heavy" charset="0"/>
                <a:ea typeface="Mark OT Heavy" charset="0"/>
                <a:cs typeface="Mark OT Heavy" charset="0"/>
              </a:rPr>
              <a:t> Johnson Controls, </a:t>
            </a:r>
            <a:r>
              <a:rPr lang="en-US" sz="1200" b="1" i="1" baseline="0" dirty="0" err="1">
                <a:solidFill>
                  <a:schemeClr val="accent1"/>
                </a:solidFill>
                <a:latin typeface="Mark OT Heavy" charset="0"/>
                <a:ea typeface="Mark OT Heavy" charset="0"/>
                <a:cs typeface="Mark OT Heavy" charset="0"/>
              </a:rPr>
              <a:t>Inc</a:t>
            </a:r>
            <a:endParaRPr lang="en-US" sz="1200" b="1" i="1" dirty="0">
              <a:solidFill>
                <a:schemeClr val="accent1"/>
              </a:solidFill>
              <a:latin typeface="Mark OT Heavy" charset="0"/>
              <a:ea typeface="Mark OT Heavy" charset="0"/>
              <a:cs typeface="Mark OT Heavy" charset="0"/>
            </a:endParaRPr>
          </a:p>
        </p:txBody>
      </p:sp>
      <p:sp>
        <p:nvSpPr>
          <p:cNvPr id="21" name="Rectangle 20">
            <a:extLst>
              <a:ext uri="{FF2B5EF4-FFF2-40B4-BE49-F238E27FC236}">
                <a16:creationId xmlns:a16="http://schemas.microsoft.com/office/drawing/2014/main" id="{73259513-C9E3-413E-BFA7-7DE1BE0BC03A}"/>
              </a:ext>
            </a:extLst>
          </p:cNvPr>
          <p:cNvSpPr/>
          <p:nvPr userDrawn="1"/>
        </p:nvSpPr>
        <p:spPr>
          <a:xfrm>
            <a:off x="325084" y="4778430"/>
            <a:ext cx="2985274" cy="1641475"/>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Through the analytics program, created with OST, JCI is able to offer solutions that go beyond</a:t>
            </a:r>
            <a:r>
              <a:rPr lang="en-US" sz="1200" baseline="0" dirty="0">
                <a:latin typeface="Mark OT Book" panose="020B0604020201010104" pitchFamily="34" charset="0"/>
              </a:rPr>
              <a:t> selling and servicing equipment. The program has proved an easy way to visualize and report data collected. Now that patterns are quick to show themselves, resources are spent in much smarter ways.</a:t>
            </a:r>
            <a:endParaRPr lang="en-US" sz="1200" b="1" dirty="0">
              <a:latin typeface="Mark OT Heavy" charset="0"/>
              <a:ea typeface="Mark OT Heavy" charset="0"/>
              <a:cs typeface="Mark OT Heavy" charset="0"/>
            </a:endParaRPr>
          </a:p>
        </p:txBody>
      </p:sp>
      <p:pic>
        <p:nvPicPr>
          <p:cNvPr id="22" name="Picture 21">
            <a:extLst>
              <a:ext uri="{FF2B5EF4-FFF2-40B4-BE49-F238E27FC236}">
                <a16:creationId xmlns:a16="http://schemas.microsoft.com/office/drawing/2014/main" id="{0AB8613E-0CA7-477A-A30C-B88741B90F26}"/>
              </a:ext>
            </a:extLst>
          </p:cNvPr>
          <p:cNvPicPr>
            <a:picLocks noChangeAspect="1"/>
          </p:cNvPicPr>
          <p:nvPr userDrawn="1"/>
        </p:nvPicPr>
        <p:blipFill>
          <a:blip r:embed="rId5"/>
          <a:stretch>
            <a:fillRect/>
          </a:stretch>
        </p:blipFill>
        <p:spPr>
          <a:xfrm>
            <a:off x="4419601" y="0"/>
            <a:ext cx="7772400" cy="6858000"/>
          </a:xfrm>
          <a:prstGeom prst="rect">
            <a:avLst/>
          </a:prstGeom>
        </p:spPr>
      </p:pic>
      <p:grpSp>
        <p:nvGrpSpPr>
          <p:cNvPr id="23" name="Group 22">
            <a:extLst>
              <a:ext uri="{FF2B5EF4-FFF2-40B4-BE49-F238E27FC236}">
                <a16:creationId xmlns:a16="http://schemas.microsoft.com/office/drawing/2014/main" id="{5D64C85F-E1FB-432E-A057-A4FF73196B80}"/>
              </a:ext>
            </a:extLst>
          </p:cNvPr>
          <p:cNvGrpSpPr/>
          <p:nvPr userDrawn="1"/>
        </p:nvGrpSpPr>
        <p:grpSpPr>
          <a:xfrm rot="21280663">
            <a:off x="3918742" y="4621846"/>
            <a:ext cx="2678208" cy="2084341"/>
            <a:chOff x="7002780" y="2995109"/>
            <a:chExt cx="3574770" cy="2804820"/>
          </a:xfrm>
        </p:grpSpPr>
        <p:pic>
          <p:nvPicPr>
            <p:cNvPr id="24" name="Picture 23">
              <a:extLst>
                <a:ext uri="{FF2B5EF4-FFF2-40B4-BE49-F238E27FC236}">
                  <a16:creationId xmlns:a16="http://schemas.microsoft.com/office/drawing/2014/main" id="{9DB5C54E-0C63-4D72-977D-662076E62FF8}"/>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rot="307269">
              <a:off x="7002780" y="2995109"/>
              <a:ext cx="3574770" cy="2804820"/>
            </a:xfrm>
            <a:prstGeom prst="rect">
              <a:avLst/>
            </a:prstGeom>
            <a:effectLst>
              <a:outerShdw blurRad="50800" dist="38100" dir="2700000" algn="tl" rotWithShape="0">
                <a:prstClr val="black">
                  <a:alpha val="40000"/>
                </a:prstClr>
              </a:outerShdw>
            </a:effectLst>
          </p:spPr>
        </p:pic>
        <p:pic>
          <p:nvPicPr>
            <p:cNvPr id="25" name="Picture 24">
              <a:extLst>
                <a:ext uri="{FF2B5EF4-FFF2-40B4-BE49-F238E27FC236}">
                  <a16:creationId xmlns:a16="http://schemas.microsoft.com/office/drawing/2014/main" id="{4B4ED3A1-B74E-42AC-BD2F-4D313FBAAFFD}"/>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296224">
              <a:off x="7357069" y="3323432"/>
              <a:ext cx="2867452" cy="2133598"/>
            </a:xfrm>
            <a:prstGeom prst="rect">
              <a:avLst/>
            </a:prstGeom>
          </p:spPr>
        </p:pic>
      </p:grpSp>
      <p:pic>
        <p:nvPicPr>
          <p:cNvPr id="12" name="Picture 11"/>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990724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johnson_controls-mor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Johnson Controls.</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pic>
        <p:nvPicPr>
          <p:cNvPr id="10" name="Picture 9">
            <a:extLst>
              <a:ext uri="{FF2B5EF4-FFF2-40B4-BE49-F238E27FC236}">
                <a16:creationId xmlns:a16="http://schemas.microsoft.com/office/drawing/2014/main" id="{C982B6DB-0562-AE4F-AA43-E55F6C40A54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25084" y="360968"/>
            <a:ext cx="1341670" cy="589026"/>
          </a:xfrm>
          <a:prstGeom prst="rect">
            <a:avLst/>
          </a:prstGeom>
        </p:spPr>
      </p:pic>
    </p:spTree>
    <p:extLst>
      <p:ext uri="{BB962C8B-B14F-4D97-AF65-F5344CB8AC3E}">
        <p14:creationId xmlns:p14="http://schemas.microsoft.com/office/powerpoint/2010/main" val="19840949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3" name="Rectangle 12"/>
          <p:cNvSpPr/>
          <p:nvPr userDrawn="1"/>
        </p:nvSpPr>
        <p:spPr>
          <a:xfrm>
            <a:off x="457199" y="2469357"/>
            <a:ext cx="6096000" cy="1231106"/>
          </a:xfrm>
          <a:prstGeom prst="rect">
            <a:avLst/>
          </a:prstGeom>
        </p:spPr>
        <p:txBody>
          <a:bodyPr lIns="0" tIns="0" rIns="0" bIns="0">
            <a:spAutoFit/>
          </a:bodyPr>
          <a:lstStyle/>
          <a:p>
            <a:r>
              <a:rPr lang="en-US" sz="2000" b="1" i="0" dirty="0">
                <a:solidFill>
                  <a:schemeClr val="accent2"/>
                </a:solidFill>
                <a:latin typeface="Mark OT Heavy" charset="0"/>
                <a:ea typeface="Mark OT Heavy" charset="0"/>
                <a:cs typeface="Mark OT Heavy" charset="0"/>
              </a:rPr>
              <a:t>Changing how</a:t>
            </a:r>
            <a:r>
              <a:rPr lang="en-US" sz="2000" b="1" i="0" baseline="0" dirty="0">
                <a:solidFill>
                  <a:schemeClr val="accent2"/>
                </a:solidFill>
                <a:latin typeface="Mark OT Heavy" charset="0"/>
                <a:ea typeface="Mark OT Heavy" charset="0"/>
                <a:cs typeface="Mark OT Heavy" charset="0"/>
              </a:rPr>
              <a:t> </a:t>
            </a:r>
            <a:r>
              <a:rPr lang="en-US" sz="2000" b="1" i="0" dirty="0">
                <a:solidFill>
                  <a:schemeClr val="accent2"/>
                </a:solidFill>
                <a:latin typeface="Mark OT Heavy" charset="0"/>
                <a:ea typeface="Mark OT Heavy" charset="0"/>
                <a:cs typeface="Mark OT Heavy" charset="0"/>
              </a:rPr>
              <a:t>the </a:t>
            </a:r>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world connects.</a:t>
            </a:r>
          </a:p>
          <a:p>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Together.</a:t>
            </a:r>
          </a:p>
        </p:txBody>
      </p:sp>
      <p:sp>
        <p:nvSpPr>
          <p:cNvPr id="3" name="TextBox 2"/>
          <p:cNvSpPr txBox="1"/>
          <p:nvPr userDrawn="1"/>
        </p:nvSpPr>
        <p:spPr>
          <a:xfrm>
            <a:off x="457199" y="1597990"/>
            <a:ext cx="4500562" cy="615553"/>
          </a:xfrm>
          <a:prstGeom prst="rect">
            <a:avLst/>
          </a:prstGeom>
          <a:noFill/>
        </p:spPr>
        <p:txBody>
          <a:bodyPr wrap="square" lIns="0" tIns="0" rIns="0" bIns="0" rtlCol="0">
            <a:spAutoFit/>
          </a:bodyPr>
          <a:lstStyle/>
          <a:p>
            <a:r>
              <a:rPr kumimoji="0" lang="en-US" sz="4000" b="1" i="0" u="none" strike="noStrike" kern="1200" cap="none" spc="0" normalizeH="0" baseline="0" noProof="0" dirty="0">
                <a:ln>
                  <a:noFill/>
                </a:ln>
                <a:solidFill>
                  <a:schemeClr val="bg1"/>
                </a:solidFill>
                <a:effectLst/>
                <a:uLnTx/>
                <a:uFillTx/>
                <a:latin typeface="Mark OT Heavy" charset="0"/>
                <a:ea typeface="Mark OT Heavy" charset="0"/>
                <a:cs typeface="Mark OT Heavy" charset="0"/>
              </a:rPr>
              <a:t>Thank You!</a:t>
            </a:r>
            <a:endParaRPr lang="en-US" sz="4000" dirty="0">
              <a:solidFill>
                <a:schemeClr val="bg1"/>
              </a:solidFill>
            </a:endParaRP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7201" y="524442"/>
            <a:ext cx="861982" cy="320040"/>
          </a:xfrm>
          <a:prstGeom prst="rect">
            <a:avLst/>
          </a:prstGeom>
        </p:spPr>
      </p:pic>
    </p:spTree>
    <p:extLst>
      <p:ext uri="{BB962C8B-B14F-4D97-AF65-F5344CB8AC3E}">
        <p14:creationId xmlns:p14="http://schemas.microsoft.com/office/powerpoint/2010/main" val="1472353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1_column-alt">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3" name="Text Placeholder 3"/>
          <p:cNvSpPr>
            <a:spLocks noGrp="1"/>
          </p:cNvSpPr>
          <p:nvPr>
            <p:ph type="body" sz="quarter" idx="13"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This is where an opening thought can go.</a:t>
            </a:r>
          </a:p>
        </p:txBody>
      </p:sp>
      <p:sp>
        <p:nvSpPr>
          <p:cNvPr id="18" name="Text Placeholder 13"/>
          <p:cNvSpPr>
            <a:spLocks noGrp="1"/>
          </p:cNvSpPr>
          <p:nvPr>
            <p:ph type="body" sz="quarter" idx="15" hasCustomPrompt="1"/>
          </p:nvPr>
        </p:nvSpPr>
        <p:spPr>
          <a:xfrm>
            <a:off x="457198" y="2810420"/>
            <a:ext cx="5043489" cy="3467832"/>
          </a:xfrm>
          <a:prstGeom prst="rect">
            <a:avLst/>
          </a:prstGeom>
        </p:spPr>
        <p:txBody>
          <a:bodyPr lIns="0" tIns="0" rIns="0" bIns="0"/>
          <a:lstStyle>
            <a:lvl1pPr marL="285750" indent="-285750">
              <a:lnSpc>
                <a:spcPct val="100000"/>
              </a:lnSpc>
              <a:spcBef>
                <a:spcPts val="0"/>
              </a:spcBef>
              <a:spcAft>
                <a:spcPts val="2400"/>
              </a:spcAft>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Then, you can back it up with some bullet points.</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444251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ext-2_col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Two 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8" name="Text Placeholder 10"/>
          <p:cNvSpPr>
            <a:spLocks noGrp="1"/>
          </p:cNvSpPr>
          <p:nvPr>
            <p:ph type="body" sz="quarter" idx="13" hasCustomPrompt="1"/>
          </p:nvPr>
        </p:nvSpPr>
        <p:spPr>
          <a:xfrm>
            <a:off x="457200"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2" name="Text Placeholder 10"/>
          <p:cNvSpPr>
            <a:spLocks noGrp="1"/>
          </p:cNvSpPr>
          <p:nvPr>
            <p:ph type="body" sz="quarter" idx="15" hasCustomPrompt="1"/>
          </p:nvPr>
        </p:nvSpPr>
        <p:spPr>
          <a:xfrm>
            <a:off x="6329355"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3" name="Text Placeholder 3"/>
          <p:cNvSpPr>
            <a:spLocks noGrp="1"/>
          </p:cNvSpPr>
          <p:nvPr>
            <p:ph type="body" sz="quarter" idx="16" hasCustomPrompt="1"/>
          </p:nvPr>
        </p:nvSpPr>
        <p:spPr>
          <a:xfrm>
            <a:off x="457200" y="2266244"/>
            <a:ext cx="5043488" cy="4012008"/>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br>
              <a:rPr lang="en-US" dirty="0"/>
            </a:br>
            <a:r>
              <a:rPr lang="en-US" dirty="0"/>
              <a:t>Note: When resizing, maintain approx. this much space between the upper and lower associated textboxes to ensure that each slide features clear typographic hierarchy.</a:t>
            </a:r>
          </a:p>
        </p:txBody>
      </p:sp>
      <p:sp>
        <p:nvSpPr>
          <p:cNvPr id="14" name="Text Placeholder 3"/>
          <p:cNvSpPr>
            <a:spLocks noGrp="1"/>
          </p:cNvSpPr>
          <p:nvPr>
            <p:ph type="body" sz="quarter" idx="17" hasCustomPrompt="1"/>
          </p:nvPr>
        </p:nvSpPr>
        <p:spPr>
          <a:xfrm>
            <a:off x="6329355" y="2266244"/>
            <a:ext cx="5043488" cy="4012008"/>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15" name="Picture 1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555170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3_col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Three-Column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4" name="Text Placeholder 10"/>
          <p:cNvSpPr>
            <a:spLocks noGrp="1"/>
          </p:cNvSpPr>
          <p:nvPr>
            <p:ph type="body" sz="quarter" idx="13" hasCustomPrompt="1"/>
          </p:nvPr>
        </p:nvSpPr>
        <p:spPr>
          <a:xfrm>
            <a:off x="457200"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6" name="Text Placeholder 10"/>
          <p:cNvSpPr>
            <a:spLocks noGrp="1"/>
          </p:cNvSpPr>
          <p:nvPr>
            <p:ph type="body" sz="quarter" idx="18" hasCustomPrompt="1"/>
          </p:nvPr>
        </p:nvSpPr>
        <p:spPr>
          <a:xfrm>
            <a:off x="4352544"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7" name="Text Placeholder 5"/>
          <p:cNvSpPr>
            <a:spLocks noGrp="1"/>
          </p:cNvSpPr>
          <p:nvPr>
            <p:ph type="body" sz="quarter" idx="19" hasCustomPrompt="1"/>
          </p:nvPr>
        </p:nvSpPr>
        <p:spPr>
          <a:xfrm>
            <a:off x="4352544"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sp>
        <p:nvSpPr>
          <p:cNvPr id="20" name="Text Placeholder 10"/>
          <p:cNvSpPr>
            <a:spLocks noGrp="1"/>
          </p:cNvSpPr>
          <p:nvPr>
            <p:ph type="body" sz="quarter" idx="20" hasCustomPrompt="1"/>
          </p:nvPr>
        </p:nvSpPr>
        <p:spPr>
          <a:xfrm>
            <a:off x="8247888"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21" name="Text Placeholder 5"/>
          <p:cNvSpPr>
            <a:spLocks noGrp="1"/>
          </p:cNvSpPr>
          <p:nvPr>
            <p:ph type="body" sz="quarter" idx="21" hasCustomPrompt="1"/>
          </p:nvPr>
        </p:nvSpPr>
        <p:spPr>
          <a:xfrm>
            <a:off x="8247888"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Note: When resizing, maintain about this much space between the upper and lower associated textboxes to ensure that each slide features clear typographic hierarchy.</a:t>
            </a:r>
          </a:p>
        </p:txBody>
      </p:sp>
      <p:sp>
        <p:nvSpPr>
          <p:cNvPr id="24" name="Text Placeholder 5"/>
          <p:cNvSpPr>
            <a:spLocks noGrp="1"/>
          </p:cNvSpPr>
          <p:nvPr>
            <p:ph type="body" sz="quarter" idx="22" hasCustomPrompt="1"/>
          </p:nvPr>
        </p:nvSpPr>
        <p:spPr>
          <a:xfrm>
            <a:off x="457200"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12" name="Picture 1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406447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phot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Image &amp; Text Title</a:t>
            </a:r>
          </a:p>
        </p:txBody>
      </p:sp>
      <p:sp>
        <p:nvSpPr>
          <p:cNvPr id="3" name="Rectangle 2"/>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Picture Placeholder 4"/>
          <p:cNvSpPr>
            <a:spLocks noGrp="1"/>
          </p:cNvSpPr>
          <p:nvPr>
            <p:ph type="pic" sz="quarter" idx="10"/>
          </p:nvPr>
        </p:nvSpPr>
        <p:spPr>
          <a:xfrm>
            <a:off x="4729163" y="1145894"/>
            <a:ext cx="7462837" cy="5712106"/>
          </a:xfrm>
          <a:prstGeom prst="rect">
            <a:avLst/>
          </a:prstGeom>
          <a:solidFill>
            <a:schemeClr val="bg1">
              <a:lumMod val="65000"/>
            </a:schemeClr>
          </a:solidFill>
          <a:effectLst/>
        </p:spPr>
        <p:txBody>
          <a:bodyPr/>
          <a:lstStyle>
            <a:lvl1pPr>
              <a:defRPr>
                <a:noFill/>
              </a:defRPr>
            </a:lvl1pPr>
          </a:lstStyle>
          <a:p>
            <a:r>
              <a:rPr lang="en-US"/>
              <a:t>Click icon to add picture</a:t>
            </a:r>
            <a:endParaRPr lang="en-US" dirty="0"/>
          </a:p>
        </p:txBody>
      </p:sp>
      <p:sp>
        <p:nvSpPr>
          <p:cNvPr id="9" name="Text Placeholder 10"/>
          <p:cNvSpPr>
            <a:spLocks noGrp="1"/>
          </p:cNvSpPr>
          <p:nvPr>
            <p:ph type="body" sz="quarter" idx="13" hasCustomPrompt="1"/>
          </p:nvPr>
        </p:nvSpPr>
        <p:spPr>
          <a:xfrm>
            <a:off x="457200"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0" name="Text Placeholder 5"/>
          <p:cNvSpPr>
            <a:spLocks noGrp="1"/>
          </p:cNvSpPr>
          <p:nvPr>
            <p:ph type="body" sz="quarter" idx="22" hasCustomPrompt="1"/>
          </p:nvPr>
        </p:nvSpPr>
        <p:spPr>
          <a:xfrm>
            <a:off x="457200"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321281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photo-alt">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One-Section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5" name="Picture Placeholder 4"/>
          <p:cNvSpPr>
            <a:spLocks noGrp="1"/>
          </p:cNvSpPr>
          <p:nvPr>
            <p:ph type="pic" sz="quarter" idx="13"/>
          </p:nvPr>
        </p:nvSpPr>
        <p:spPr>
          <a:xfrm>
            <a:off x="5957887" y="1146175"/>
            <a:ext cx="6234113" cy="5711825"/>
          </a:xfrm>
          <a:prstGeom prst="rect">
            <a:avLst/>
          </a:prstGeom>
          <a:solidFill>
            <a:schemeClr val="bg1">
              <a:lumMod val="65000"/>
            </a:schemeClr>
          </a:solidFill>
        </p:spPr>
        <p:txBody>
          <a:bodyPr/>
          <a:lstStyle>
            <a:lvl1pPr>
              <a:defRPr>
                <a:noFill/>
              </a:defRPr>
            </a:lvl1pPr>
          </a:lstStyle>
          <a:p>
            <a:r>
              <a:rPr lang="en-US"/>
              <a:t>Click icon to add picture</a:t>
            </a:r>
          </a:p>
        </p:txBody>
      </p:sp>
      <p:sp>
        <p:nvSpPr>
          <p:cNvPr id="28" name="Text Placeholder 3"/>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This is where an opening thought can go.</a:t>
            </a:r>
          </a:p>
        </p:txBody>
      </p:sp>
      <p:sp>
        <p:nvSpPr>
          <p:cNvPr id="29" name="Text Placeholder 13"/>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Then, you can back it up with some bullet points.</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810588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hoto">
    <p:bg>
      <p:bgPr>
        <a:solidFill>
          <a:schemeClr val="tx1">
            <a:lumMod val="50000"/>
          </a:schemeClr>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p:nvPr>
        </p:nvSpPr>
        <p:spPr>
          <a:xfrm>
            <a:off x="0" y="0"/>
            <a:ext cx="12192000" cy="6857999"/>
          </a:xfrm>
          <a:prstGeom prst="rect">
            <a:avLst/>
          </a:prstGeom>
          <a:solidFill>
            <a:schemeClr val="bg1">
              <a:lumMod val="65000"/>
            </a:schemeClr>
          </a:solidFill>
          <a:effectLst/>
        </p:spPr>
        <p:txBody>
          <a:bodyPr/>
          <a:lstStyle>
            <a:lvl1pPr>
              <a:defRPr>
                <a:noFill/>
              </a:defRPr>
            </a:lvl1pPr>
          </a:lstStyle>
          <a:p>
            <a:r>
              <a:rPr lang="en-US"/>
              <a:t>Click icon to add picture</a:t>
            </a:r>
            <a:endParaRPr lang="en-US" dirty="0"/>
          </a:p>
        </p:txBody>
      </p:sp>
    </p:spTree>
    <p:extLst>
      <p:ext uri="{BB962C8B-B14F-4D97-AF65-F5344CB8AC3E}">
        <p14:creationId xmlns:p14="http://schemas.microsoft.com/office/powerpoint/2010/main" val="274666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pact_slide">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a:solidFill>
                  <a:schemeClr val="bg1"/>
                </a:solidFill>
              </a:defRPr>
            </a:lvl1pPr>
          </a:lstStyle>
          <a:p>
            <a:r>
              <a:rPr lang="en-US" dirty="0"/>
              <a:t>This is an impact slide.</a:t>
            </a:r>
            <a:br>
              <a:rPr lang="en-US" dirty="0"/>
            </a:br>
            <a:r>
              <a:rPr lang="en-US" dirty="0"/>
              <a:t>Use it to emphasize a point or to interrupt a series of similar slides.</a:t>
            </a:r>
          </a:p>
        </p:txBody>
      </p:sp>
      <p:pic>
        <p:nvPicPr>
          <p:cNvPr id="4" name="Picture 3"/>
          <p:cNvPicPr>
            <a:picLocks noChangeAspect="1"/>
          </p:cNvPicPr>
          <p:nvPr userDrawn="1"/>
        </p:nvPicPr>
        <p:blipFill>
          <a:blip r:embed="rId2"/>
          <a:stretch>
            <a:fillRect/>
          </a:stretch>
        </p:blipFill>
        <p:spPr>
          <a:xfrm>
            <a:off x="11393486" y="456516"/>
            <a:ext cx="406400" cy="228600"/>
          </a:xfrm>
          <a:prstGeom prst="rect">
            <a:avLst/>
          </a:prstGeom>
        </p:spPr>
      </p:pic>
    </p:spTree>
    <p:extLst>
      <p:ext uri="{BB962C8B-B14F-4D97-AF65-F5344CB8AC3E}">
        <p14:creationId xmlns:p14="http://schemas.microsoft.com/office/powerpoint/2010/main" val="1592339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6"/>
          <p:cNvSpPr>
            <a:spLocks noGrp="1"/>
          </p:cNvSpPr>
          <p:nvPr>
            <p:ph type="title"/>
          </p:nvPr>
        </p:nvSpPr>
        <p:spPr>
          <a:xfrm>
            <a:off x="457200" y="1371600"/>
            <a:ext cx="10515600" cy="1325563"/>
          </a:xfrm>
          <a:prstGeom prst="rect">
            <a:avLst/>
          </a:prstGeom>
        </p:spPr>
        <p:txBody>
          <a:bodyPr vert="horz" lIns="91440" tIns="45720" rIns="91440" bIns="45720" rtlCol="0" anchor="ctr">
            <a:normAutofit/>
          </a:bodyPr>
          <a:lstStyle/>
          <a:p>
            <a:r>
              <a:rPr lang="en-US" dirty="0"/>
              <a:t>Headline</a:t>
            </a:r>
          </a:p>
        </p:txBody>
      </p:sp>
    </p:spTree>
    <p:extLst>
      <p:ext uri="{BB962C8B-B14F-4D97-AF65-F5344CB8AC3E}">
        <p14:creationId xmlns:p14="http://schemas.microsoft.com/office/powerpoint/2010/main" val="1024929122"/>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75" r:id="rId3"/>
    <p:sldLayoutId id="2147483672" r:id="rId4"/>
    <p:sldLayoutId id="2147483660" r:id="rId5"/>
    <p:sldLayoutId id="2147483657" r:id="rId6"/>
    <p:sldLayoutId id="2147483671" r:id="rId7"/>
    <p:sldLayoutId id="2147483654" r:id="rId8"/>
    <p:sldLayoutId id="2147483650" r:id="rId9"/>
    <p:sldLayoutId id="2147483674" r:id="rId10"/>
    <p:sldLayoutId id="2147483651" r:id="rId11"/>
    <p:sldLayoutId id="2147483673" r:id="rId12"/>
    <p:sldLayoutId id="2147483664" r:id="rId13"/>
    <p:sldLayoutId id="2147483669" r:id="rId14"/>
    <p:sldLayoutId id="2147483677" r:id="rId15"/>
    <p:sldLayoutId id="2147483678" r:id="rId16"/>
    <p:sldLayoutId id="2147483663" r:id="rId17"/>
    <p:sldLayoutId id="2147483665" r:id="rId18"/>
    <p:sldLayoutId id="2147483670" r:id="rId19"/>
    <p:sldLayoutId id="2147483679" r:id="rId20"/>
    <p:sldLayoutId id="2147483666" r:id="rId21"/>
    <p:sldLayoutId id="2147483680" r:id="rId22"/>
    <p:sldLayoutId id="2147483667" r:id="rId23"/>
    <p:sldLayoutId id="2147483681" r:id="rId24"/>
    <p:sldLayoutId id="2147483676" r:id="rId25"/>
  </p:sldLayoutIdLst>
  <p:hf sldNum="0" hdr="0" ftr="0"/>
  <p:txStyles>
    <p:titleStyle>
      <a:lvl1pPr algn="l" defTabSz="914400" rtl="0" eaLnBrk="1" latinLnBrk="0" hangingPunct="1">
        <a:lnSpc>
          <a:spcPct val="90000"/>
        </a:lnSpc>
        <a:spcBef>
          <a:spcPct val="0"/>
        </a:spcBef>
        <a:buNone/>
        <a:defRPr sz="4400" b="1" i="0" kern="1200">
          <a:solidFill>
            <a:schemeClr val="tx1"/>
          </a:solidFill>
          <a:latin typeface="Mark OT Heavy" charset="0"/>
          <a:ea typeface="Mark OT Heavy" charset="0"/>
          <a:cs typeface="Mark OT Heavy" charset="0"/>
        </a:defRPr>
      </a:lvl1pPr>
    </p:titleStyle>
    <p:body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vuejs.org/v2/guide/" TargetMode="External"/><Relationship Id="rId2" Type="http://schemas.openxmlformats.org/officeDocument/2006/relationships/hyperlink" Target="https://github.com/vinceblank/vue-training" TargetMode="Externa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nodejs.org/en/download/"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code.visualstudio.com/"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1" y="1600200"/>
            <a:ext cx="5029199" cy="615553"/>
          </a:xfrm>
        </p:spPr>
        <p:txBody>
          <a:bodyPr/>
          <a:lstStyle/>
          <a:p>
            <a:r>
              <a:rPr lang="en-US" dirty="0"/>
              <a:t>Vue.js: Getting Started</a:t>
            </a:r>
          </a:p>
        </p:txBody>
      </p:sp>
      <p:sp>
        <p:nvSpPr>
          <p:cNvPr id="3" name="Subtitle 2"/>
          <p:cNvSpPr>
            <a:spLocks noGrp="1"/>
          </p:cNvSpPr>
          <p:nvPr>
            <p:ph type="subTitle" idx="1"/>
          </p:nvPr>
        </p:nvSpPr>
        <p:spPr/>
        <p:txBody>
          <a:bodyPr/>
          <a:lstStyle/>
          <a:p>
            <a:r>
              <a:rPr lang="en-US" dirty="0"/>
              <a:t>Vince </a:t>
            </a:r>
            <a:r>
              <a:rPr lang="en-US" dirty="0" err="1"/>
              <a:t>BLank</a:t>
            </a:r>
            <a:endParaRPr lang="en-US" dirty="0"/>
          </a:p>
        </p:txBody>
      </p:sp>
      <p:sp>
        <p:nvSpPr>
          <p:cNvPr id="4" name="Text Placeholder 3"/>
          <p:cNvSpPr>
            <a:spLocks noGrp="1"/>
          </p:cNvSpPr>
          <p:nvPr>
            <p:ph type="body" sz="quarter" idx="12"/>
          </p:nvPr>
        </p:nvSpPr>
        <p:spPr/>
        <p:txBody>
          <a:bodyPr/>
          <a:lstStyle/>
          <a:p>
            <a:r>
              <a:rPr lang="en-US" dirty="0"/>
              <a:t>6/25/2018</a:t>
            </a:r>
          </a:p>
        </p:txBody>
      </p:sp>
    </p:spTree>
    <p:extLst>
      <p:ext uri="{BB962C8B-B14F-4D97-AF65-F5344CB8AC3E}">
        <p14:creationId xmlns:p14="http://schemas.microsoft.com/office/powerpoint/2010/main" val="1709072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396B2-2C07-4EED-BF77-C3E0F2426FD4}"/>
              </a:ext>
            </a:extLst>
          </p:cNvPr>
          <p:cNvSpPr>
            <a:spLocks noGrp="1"/>
          </p:cNvSpPr>
          <p:nvPr>
            <p:ph type="title"/>
          </p:nvPr>
        </p:nvSpPr>
        <p:spPr>
          <a:xfrm>
            <a:off x="457200" y="1314440"/>
            <a:ext cx="7921690" cy="492443"/>
          </a:xfrm>
        </p:spPr>
        <p:txBody>
          <a:bodyPr/>
          <a:lstStyle/>
          <a:p>
            <a:r>
              <a:rPr lang="en-US" dirty="0"/>
              <a:t>Agenda</a:t>
            </a:r>
          </a:p>
        </p:txBody>
      </p:sp>
      <p:sp>
        <p:nvSpPr>
          <p:cNvPr id="3" name="Text Placeholder 2">
            <a:extLst>
              <a:ext uri="{FF2B5EF4-FFF2-40B4-BE49-F238E27FC236}">
                <a16:creationId xmlns:a16="http://schemas.microsoft.com/office/drawing/2014/main" id="{55A42A82-A6F2-41CF-BA5E-3F8444486E80}"/>
              </a:ext>
            </a:extLst>
          </p:cNvPr>
          <p:cNvSpPr>
            <a:spLocks noGrp="1"/>
          </p:cNvSpPr>
          <p:nvPr>
            <p:ph type="body" sz="quarter" idx="10"/>
          </p:nvPr>
        </p:nvSpPr>
        <p:spPr>
          <a:xfrm>
            <a:off x="457201" y="2688336"/>
            <a:ext cx="7921690" cy="3066863"/>
          </a:xfrm>
        </p:spPr>
        <p:txBody>
          <a:bodyPr/>
          <a:lstStyle/>
          <a:p>
            <a:r>
              <a:rPr lang="en-US" dirty="0"/>
              <a:t>Quick Tutorial</a:t>
            </a:r>
          </a:p>
          <a:p>
            <a:pPr lvl="1"/>
            <a:r>
              <a:rPr lang="en-US" dirty="0">
                <a:solidFill>
                  <a:schemeClr val="bg1"/>
                </a:solidFill>
                <a:hlinkClick r:id="rId2"/>
              </a:rPr>
              <a:t>https://github.com/vinceblank/vue-training</a:t>
            </a:r>
            <a:endParaRPr lang="en-US" dirty="0">
              <a:solidFill>
                <a:schemeClr val="bg1"/>
              </a:solidFill>
            </a:endParaRPr>
          </a:p>
          <a:p>
            <a:pPr lvl="1"/>
            <a:r>
              <a:rPr lang="en-US" dirty="0">
                <a:solidFill>
                  <a:schemeClr val="bg1"/>
                </a:solidFill>
                <a:hlinkClick r:id="rId3"/>
              </a:rPr>
              <a:t>https://vuejs.org/v2/guide/</a:t>
            </a:r>
            <a:endParaRPr lang="en-US" dirty="0">
              <a:solidFill>
                <a:schemeClr val="bg1"/>
              </a:solidFill>
            </a:endParaRPr>
          </a:p>
          <a:p>
            <a:pPr lvl="1"/>
            <a:endParaRPr lang="en-US" dirty="0"/>
          </a:p>
          <a:p>
            <a:r>
              <a:rPr lang="en-US" dirty="0"/>
              <a:t>Setting up a SPA Project</a:t>
            </a:r>
          </a:p>
        </p:txBody>
      </p:sp>
      <p:pic>
        <p:nvPicPr>
          <p:cNvPr id="2052" name="Picture 4" descr="https://vuejs.org/images/logo.png">
            <a:extLst>
              <a:ext uri="{FF2B5EF4-FFF2-40B4-BE49-F238E27FC236}">
                <a16:creationId xmlns:a16="http://schemas.microsoft.com/office/drawing/2014/main" id="{4B243335-C93B-464B-B127-2FDD7A6365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0854" y="2593427"/>
            <a:ext cx="2271793" cy="2271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0957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up a SPA Project</a:t>
            </a:r>
          </a:p>
        </p:txBody>
      </p:sp>
      <p:sp>
        <p:nvSpPr>
          <p:cNvPr id="3" name="Text Placeholder 2"/>
          <p:cNvSpPr>
            <a:spLocks noGrp="1"/>
          </p:cNvSpPr>
          <p:nvPr>
            <p:ph type="body" sz="quarter" idx="13"/>
          </p:nvPr>
        </p:nvSpPr>
        <p:spPr>
          <a:xfrm>
            <a:off x="560420" y="1730245"/>
            <a:ext cx="3857625" cy="338554"/>
          </a:xfrm>
        </p:spPr>
        <p:txBody>
          <a:bodyPr/>
          <a:lstStyle/>
          <a:p>
            <a:r>
              <a:rPr lang="en-US" dirty="0"/>
              <a:t>Tooling - VUE-CLI</a:t>
            </a:r>
          </a:p>
        </p:txBody>
      </p:sp>
      <p:sp>
        <p:nvSpPr>
          <p:cNvPr id="5" name="Text Placeholder 3">
            <a:extLst>
              <a:ext uri="{FF2B5EF4-FFF2-40B4-BE49-F238E27FC236}">
                <a16:creationId xmlns:a16="http://schemas.microsoft.com/office/drawing/2014/main" id="{C7C16DF9-1AA8-416A-8CE7-4DA74DC231C3}"/>
              </a:ext>
            </a:extLst>
          </p:cNvPr>
          <p:cNvSpPr txBox="1">
            <a:spLocks/>
          </p:cNvSpPr>
          <p:nvPr/>
        </p:nvSpPr>
        <p:spPr>
          <a:xfrm>
            <a:off x="457200" y="2266243"/>
            <a:ext cx="6207071" cy="4305038"/>
          </a:xfrm>
          <a:prstGeom prst="rect">
            <a:avLst/>
          </a:prstGeom>
        </p:spPr>
        <p:txBody>
          <a:bodyPr/>
          <a:lst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600"/>
              </a:spcAft>
              <a:buNone/>
            </a:pPr>
            <a:r>
              <a:rPr lang="en-US" sz="2000" dirty="0"/>
              <a:t>Vue CLI provides standard tooling follow best practices for rapid Vue.js development.</a:t>
            </a:r>
          </a:p>
          <a:p>
            <a:pPr marL="0" indent="0">
              <a:spcBef>
                <a:spcPts val="0"/>
              </a:spcBef>
              <a:spcAft>
                <a:spcPts val="600"/>
              </a:spcAft>
              <a:buNone/>
            </a:pPr>
            <a:endParaRPr lang="en-US" sz="2000" dirty="0"/>
          </a:p>
          <a:p>
            <a:pPr marL="0" indent="0">
              <a:lnSpc>
                <a:spcPct val="100000"/>
              </a:lnSpc>
              <a:spcBef>
                <a:spcPts val="0"/>
              </a:spcBef>
              <a:buNone/>
            </a:pPr>
            <a:r>
              <a:rPr lang="en-US" sz="2000" dirty="0"/>
              <a:t>Setup:</a:t>
            </a:r>
          </a:p>
          <a:p>
            <a:pPr marL="342900" indent="-342900">
              <a:lnSpc>
                <a:spcPct val="100000"/>
              </a:lnSpc>
              <a:spcBef>
                <a:spcPts val="0"/>
              </a:spcBef>
              <a:buFont typeface="Arial" panose="020B0604020202020204" pitchFamily="34" charset="0"/>
              <a:buChar char="•"/>
            </a:pPr>
            <a:r>
              <a:rPr lang="en-US" sz="2000" dirty="0"/>
              <a:t>Install Node.js – </a:t>
            </a:r>
            <a:r>
              <a:rPr lang="en-US" sz="2000" dirty="0">
                <a:hlinkClick r:id="rId2"/>
              </a:rPr>
              <a:t>https://nodejs.org/en/download/</a:t>
            </a:r>
            <a:endParaRPr lang="en-US" sz="2000" dirty="0"/>
          </a:p>
          <a:p>
            <a:pPr marL="342900" indent="-342900">
              <a:lnSpc>
                <a:spcPct val="100000"/>
              </a:lnSpc>
              <a:spcBef>
                <a:spcPts val="0"/>
              </a:spcBef>
              <a:buFont typeface="Arial" panose="020B0604020202020204" pitchFamily="34" charset="0"/>
              <a:buChar char="•"/>
            </a:pPr>
            <a:r>
              <a:rPr lang="en-US" sz="2000" dirty="0"/>
              <a:t>Command prompt – </a:t>
            </a:r>
            <a:r>
              <a:rPr lang="en-US" sz="2000" dirty="0" err="1">
                <a:solidFill>
                  <a:schemeClr val="bg1"/>
                </a:solidFill>
                <a:highlight>
                  <a:srgbClr val="000000"/>
                </a:highlight>
              </a:rPr>
              <a:t>npm</a:t>
            </a:r>
            <a:r>
              <a:rPr lang="en-US" sz="2000" dirty="0">
                <a:solidFill>
                  <a:schemeClr val="bg1"/>
                </a:solidFill>
                <a:highlight>
                  <a:srgbClr val="000000"/>
                </a:highlight>
              </a:rPr>
              <a:t> install –g @</a:t>
            </a:r>
            <a:r>
              <a:rPr lang="en-US" sz="2000" dirty="0" err="1">
                <a:solidFill>
                  <a:schemeClr val="bg1"/>
                </a:solidFill>
                <a:highlight>
                  <a:srgbClr val="000000"/>
                </a:highlight>
              </a:rPr>
              <a:t>vue</a:t>
            </a:r>
            <a:r>
              <a:rPr lang="en-US" sz="2000" dirty="0">
                <a:solidFill>
                  <a:schemeClr val="bg1"/>
                </a:solidFill>
                <a:highlight>
                  <a:srgbClr val="000000"/>
                </a:highlight>
              </a:rPr>
              <a:t>/cli</a:t>
            </a:r>
          </a:p>
          <a:p>
            <a:pPr marL="0" indent="0">
              <a:spcBef>
                <a:spcPts val="0"/>
              </a:spcBef>
              <a:spcAft>
                <a:spcPts val="600"/>
              </a:spcAft>
              <a:buNone/>
            </a:pPr>
            <a:endParaRPr lang="en-US" sz="2000" dirty="0"/>
          </a:p>
          <a:p>
            <a:pPr marL="0" indent="0">
              <a:lnSpc>
                <a:spcPct val="100000"/>
              </a:lnSpc>
              <a:spcBef>
                <a:spcPts val="0"/>
              </a:spcBef>
              <a:buNone/>
            </a:pPr>
            <a:r>
              <a:rPr lang="en-US" sz="2000" dirty="0"/>
              <a:t>Commands:</a:t>
            </a:r>
          </a:p>
          <a:p>
            <a:pPr marL="342900" indent="-342900">
              <a:lnSpc>
                <a:spcPct val="100000"/>
              </a:lnSpc>
              <a:spcBef>
                <a:spcPts val="0"/>
              </a:spcBef>
              <a:buFont typeface="Arial" panose="020B0604020202020204" pitchFamily="34" charset="0"/>
              <a:buChar char="•"/>
            </a:pPr>
            <a:r>
              <a:rPr lang="en-US" sz="2000" dirty="0"/>
              <a:t>Create project – </a:t>
            </a:r>
            <a:r>
              <a:rPr lang="en-US" sz="2000" dirty="0" err="1">
                <a:solidFill>
                  <a:schemeClr val="bg1"/>
                </a:solidFill>
                <a:highlight>
                  <a:srgbClr val="000000"/>
                </a:highlight>
              </a:rPr>
              <a:t>vue</a:t>
            </a:r>
            <a:r>
              <a:rPr lang="en-US" sz="2000" dirty="0">
                <a:solidFill>
                  <a:schemeClr val="bg1"/>
                </a:solidFill>
                <a:highlight>
                  <a:srgbClr val="000000"/>
                </a:highlight>
              </a:rPr>
              <a:t> create my-app</a:t>
            </a:r>
          </a:p>
          <a:p>
            <a:pPr marL="342900" indent="-342900">
              <a:lnSpc>
                <a:spcPct val="100000"/>
              </a:lnSpc>
              <a:spcBef>
                <a:spcPts val="0"/>
              </a:spcBef>
              <a:buFont typeface="Arial" panose="020B0604020202020204" pitchFamily="34" charset="0"/>
              <a:buChar char="•"/>
            </a:pPr>
            <a:r>
              <a:rPr lang="en-US" sz="2000" dirty="0"/>
              <a:t>Deploy project – </a:t>
            </a:r>
            <a:r>
              <a:rPr lang="en-US" sz="2000" dirty="0" err="1">
                <a:solidFill>
                  <a:schemeClr val="bg1"/>
                </a:solidFill>
                <a:highlight>
                  <a:srgbClr val="000000"/>
                </a:highlight>
              </a:rPr>
              <a:t>npm</a:t>
            </a:r>
            <a:r>
              <a:rPr lang="en-US" sz="2000" dirty="0">
                <a:solidFill>
                  <a:schemeClr val="bg1"/>
                </a:solidFill>
                <a:highlight>
                  <a:srgbClr val="000000"/>
                </a:highlight>
              </a:rPr>
              <a:t> run serve</a:t>
            </a:r>
            <a:endParaRPr lang="en-US" sz="2000" dirty="0">
              <a:solidFill>
                <a:schemeClr val="bg1"/>
              </a:solidFill>
            </a:endParaRPr>
          </a:p>
          <a:p>
            <a:pPr marL="342900" indent="-342900">
              <a:lnSpc>
                <a:spcPct val="100000"/>
              </a:lnSpc>
              <a:spcBef>
                <a:spcPts val="0"/>
              </a:spcBef>
              <a:buFont typeface="Arial" panose="020B0604020202020204" pitchFamily="34" charset="0"/>
              <a:buChar char="•"/>
            </a:pPr>
            <a:r>
              <a:rPr lang="en-US" sz="2000" dirty="0"/>
              <a:t>Rapid prototyping setup – </a:t>
            </a:r>
            <a:r>
              <a:rPr lang="en-US" sz="2000" dirty="0" err="1">
                <a:solidFill>
                  <a:schemeClr val="bg1"/>
                </a:solidFill>
                <a:highlight>
                  <a:srgbClr val="000000"/>
                </a:highlight>
              </a:rPr>
              <a:t>vue</a:t>
            </a:r>
            <a:r>
              <a:rPr lang="en-US" sz="2000" dirty="0">
                <a:solidFill>
                  <a:schemeClr val="bg1"/>
                </a:solidFill>
                <a:highlight>
                  <a:srgbClr val="000000"/>
                </a:highlight>
              </a:rPr>
              <a:t> create my-app</a:t>
            </a:r>
            <a:endParaRPr lang="en-US" sz="2000" dirty="0"/>
          </a:p>
          <a:p>
            <a:pPr marL="800100" lvl="1" indent="-342900">
              <a:lnSpc>
                <a:spcPct val="100000"/>
              </a:lnSpc>
              <a:spcBef>
                <a:spcPts val="0"/>
              </a:spcBef>
              <a:buFont typeface="Arial" panose="020B0604020202020204" pitchFamily="34" charset="0"/>
              <a:buChar char="•"/>
            </a:pPr>
            <a:r>
              <a:rPr lang="en-US" sz="1600" dirty="0"/>
              <a:t>C	</a:t>
            </a:r>
            <a:r>
              <a:rPr lang="en-US" sz="1600" dirty="0" err="1"/>
              <a:t>reate</a:t>
            </a:r>
            <a:r>
              <a:rPr lang="en-US" sz="1600" dirty="0"/>
              <a:t> a .</a:t>
            </a:r>
            <a:r>
              <a:rPr lang="en-US" sz="1600" dirty="0" err="1"/>
              <a:t>vue</a:t>
            </a:r>
            <a:r>
              <a:rPr lang="en-US" sz="1600" dirty="0"/>
              <a:t> file</a:t>
            </a:r>
            <a:endParaRPr lang="en-US" sz="1600" dirty="0">
              <a:solidFill>
                <a:schemeClr val="bg1"/>
              </a:solidFill>
              <a:highlight>
                <a:srgbClr val="000000"/>
              </a:highlight>
            </a:endParaRPr>
          </a:p>
          <a:p>
            <a:pPr marL="800100" lvl="1" indent="-342900">
              <a:lnSpc>
                <a:spcPct val="100000"/>
              </a:lnSpc>
              <a:spcBef>
                <a:spcPts val="0"/>
              </a:spcBef>
              <a:buFont typeface="Arial" panose="020B0604020202020204" pitchFamily="34" charset="0"/>
              <a:buChar char="•"/>
            </a:pPr>
            <a:r>
              <a:rPr lang="en-US" sz="1600" dirty="0"/>
              <a:t>Run command  - </a:t>
            </a:r>
            <a:r>
              <a:rPr lang="en-US" sz="1600" dirty="0" err="1">
                <a:solidFill>
                  <a:schemeClr val="bg1"/>
                </a:solidFill>
                <a:highlight>
                  <a:srgbClr val="000000"/>
                </a:highlight>
              </a:rPr>
              <a:t>vue</a:t>
            </a:r>
            <a:r>
              <a:rPr lang="en-US" sz="1600" dirty="0">
                <a:solidFill>
                  <a:schemeClr val="bg1"/>
                </a:solidFill>
                <a:highlight>
                  <a:srgbClr val="000000"/>
                </a:highlight>
              </a:rPr>
              <a:t> serve</a:t>
            </a:r>
            <a:endParaRPr lang="en-US" sz="1600" dirty="0">
              <a:solidFill>
                <a:schemeClr val="bg1"/>
              </a:solidFill>
            </a:endParaRPr>
          </a:p>
          <a:p>
            <a:pPr marL="342900" indent="-342900">
              <a:lnSpc>
                <a:spcPct val="100000"/>
              </a:lnSpc>
              <a:spcBef>
                <a:spcPts val="0"/>
              </a:spcBef>
              <a:buFont typeface="Arial" panose="020B0604020202020204" pitchFamily="34" charset="0"/>
              <a:buChar char="•"/>
            </a:pPr>
            <a:endParaRPr lang="en-US" sz="16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p>
          <a:p>
            <a:pPr marL="342900" indent="-342900">
              <a:spcBef>
                <a:spcPts val="0"/>
              </a:spcBef>
              <a:spcAft>
                <a:spcPts val="600"/>
              </a:spcAft>
              <a:buFont typeface="Arial" panose="020B0604020202020204" pitchFamily="34" charset="0"/>
              <a:buChar char="•"/>
            </a:pPr>
            <a:endParaRPr lang="en-US" sz="2000" dirty="0"/>
          </a:p>
        </p:txBody>
      </p:sp>
      <p:pic>
        <p:nvPicPr>
          <p:cNvPr id="6" name="Picture 2" descr="hero">
            <a:extLst>
              <a:ext uri="{FF2B5EF4-FFF2-40B4-BE49-F238E27FC236}">
                <a16:creationId xmlns:a16="http://schemas.microsoft.com/office/drawing/2014/main" id="{18CF9982-5592-4E47-8A2B-7C37086E3E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7057" y="2266243"/>
            <a:ext cx="1654444" cy="1654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14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up a SPA Project</a:t>
            </a:r>
          </a:p>
        </p:txBody>
      </p:sp>
      <p:sp>
        <p:nvSpPr>
          <p:cNvPr id="3" name="Text Placeholder 2"/>
          <p:cNvSpPr>
            <a:spLocks noGrp="1"/>
          </p:cNvSpPr>
          <p:nvPr>
            <p:ph type="body" sz="quarter" idx="13"/>
          </p:nvPr>
        </p:nvSpPr>
        <p:spPr>
          <a:xfrm>
            <a:off x="457199" y="1730245"/>
            <a:ext cx="3857625" cy="338554"/>
          </a:xfrm>
        </p:spPr>
        <p:txBody>
          <a:bodyPr/>
          <a:lstStyle/>
          <a:p>
            <a:r>
              <a:rPr lang="en-US" dirty="0"/>
              <a:t>Tooling - Visual Studio Code</a:t>
            </a:r>
          </a:p>
        </p:txBody>
      </p:sp>
      <p:sp>
        <p:nvSpPr>
          <p:cNvPr id="5" name="Text Placeholder 3">
            <a:extLst>
              <a:ext uri="{FF2B5EF4-FFF2-40B4-BE49-F238E27FC236}">
                <a16:creationId xmlns:a16="http://schemas.microsoft.com/office/drawing/2014/main" id="{DBD2828F-B5C4-428E-847C-973BB6A4D128}"/>
              </a:ext>
            </a:extLst>
          </p:cNvPr>
          <p:cNvSpPr txBox="1">
            <a:spLocks/>
          </p:cNvSpPr>
          <p:nvPr/>
        </p:nvSpPr>
        <p:spPr>
          <a:xfrm>
            <a:off x="402957" y="2266243"/>
            <a:ext cx="6788257" cy="3506876"/>
          </a:xfrm>
          <a:prstGeom prst="rect">
            <a:avLst/>
          </a:prstGeom>
        </p:spPr>
        <p:txBody>
          <a:bodyPr/>
          <a:lst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0"/>
              </a:spcBef>
              <a:spcAft>
                <a:spcPts val="600"/>
              </a:spcAft>
              <a:buNone/>
            </a:pPr>
            <a:r>
              <a:rPr lang="en-US" sz="2000" dirty="0"/>
              <a:t>Installation: </a:t>
            </a:r>
            <a:r>
              <a:rPr lang="en-US" sz="2000" dirty="0">
                <a:hlinkClick r:id="rId2"/>
              </a:rPr>
              <a:t>https://code.visualstudio.com/</a:t>
            </a:r>
            <a:endParaRPr lang="en-US" sz="2000" dirty="0"/>
          </a:p>
          <a:p>
            <a:pPr marL="0" indent="0">
              <a:lnSpc>
                <a:spcPct val="100000"/>
              </a:lnSpc>
              <a:spcBef>
                <a:spcPts val="0"/>
              </a:spcBef>
              <a:buNone/>
            </a:pPr>
            <a:r>
              <a:rPr lang="en-US" sz="2000" dirty="0"/>
              <a:t>Common Commands:</a:t>
            </a:r>
          </a:p>
          <a:p>
            <a:pPr marL="342900" indent="-342900">
              <a:lnSpc>
                <a:spcPct val="100000"/>
              </a:lnSpc>
              <a:spcBef>
                <a:spcPts val="0"/>
              </a:spcBef>
              <a:buFont typeface="Arial" panose="020B0604020202020204" pitchFamily="34" charset="0"/>
              <a:buChar char="•"/>
            </a:pPr>
            <a:r>
              <a:rPr lang="en-US" sz="2000" dirty="0"/>
              <a:t>Open Project/Folder – </a:t>
            </a:r>
            <a:r>
              <a:rPr lang="en-US" sz="2000" dirty="0">
                <a:solidFill>
                  <a:schemeClr val="bg1"/>
                </a:solidFill>
                <a:highlight>
                  <a:srgbClr val="000000"/>
                </a:highlight>
              </a:rPr>
              <a:t>code .</a:t>
            </a:r>
          </a:p>
          <a:p>
            <a:pPr marL="342900" indent="-342900">
              <a:lnSpc>
                <a:spcPct val="100000"/>
              </a:lnSpc>
              <a:spcBef>
                <a:spcPts val="0"/>
              </a:spcBef>
              <a:buFont typeface="Arial" panose="020B0604020202020204" pitchFamily="34" charset="0"/>
              <a:buChar char="•"/>
            </a:pPr>
            <a:r>
              <a:rPr lang="en-US" sz="2000" dirty="0"/>
              <a:t>View VS Code extension – </a:t>
            </a:r>
            <a:r>
              <a:rPr lang="en-US" sz="2000" dirty="0" err="1"/>
              <a:t>Ctrl+Shift+X</a:t>
            </a:r>
            <a:endParaRPr lang="en-US" sz="2000" dirty="0"/>
          </a:p>
          <a:p>
            <a:pPr marL="342900" indent="-342900">
              <a:lnSpc>
                <a:spcPct val="100000"/>
              </a:lnSpc>
              <a:spcBef>
                <a:spcPts val="0"/>
              </a:spcBef>
              <a:buFont typeface="Arial" panose="020B0604020202020204" pitchFamily="34" charset="0"/>
              <a:buChar char="•"/>
            </a:pPr>
            <a:r>
              <a:rPr lang="en-US" sz="2000" dirty="0"/>
              <a:t>Open VS Code terminal – Ctrl+`</a:t>
            </a:r>
          </a:p>
          <a:p>
            <a:pPr marL="342900" indent="-342900">
              <a:lnSpc>
                <a:spcPct val="100000"/>
              </a:lnSpc>
              <a:spcBef>
                <a:spcPts val="0"/>
              </a:spcBef>
              <a:buFont typeface="Arial" panose="020B0604020202020204" pitchFamily="34" charset="0"/>
              <a:buChar char="•"/>
            </a:pPr>
            <a:endParaRPr lang="en-US" sz="2000" dirty="0"/>
          </a:p>
          <a:p>
            <a:pPr marL="0" indent="0">
              <a:lnSpc>
                <a:spcPct val="100000"/>
              </a:lnSpc>
              <a:spcBef>
                <a:spcPts val="0"/>
              </a:spcBef>
              <a:buNone/>
            </a:pPr>
            <a:r>
              <a:rPr lang="en-US" sz="2000" dirty="0"/>
              <a:t>Recommended VS Code Extensions:</a:t>
            </a:r>
          </a:p>
          <a:p>
            <a:pPr>
              <a:lnSpc>
                <a:spcPct val="100000"/>
              </a:lnSpc>
              <a:spcBef>
                <a:spcPts val="0"/>
              </a:spcBef>
            </a:pPr>
            <a:r>
              <a:rPr lang="en-US" sz="2000" dirty="0" err="1"/>
              <a:t>Vetur</a:t>
            </a:r>
            <a:endParaRPr lang="en-US" sz="2000" dirty="0"/>
          </a:p>
          <a:p>
            <a:pPr marL="0" indent="0">
              <a:spcBef>
                <a:spcPts val="0"/>
              </a:spcBef>
              <a:spcAft>
                <a:spcPts val="600"/>
              </a:spcAft>
              <a:buNone/>
            </a:pPr>
            <a:endParaRPr lang="en-US" sz="2000" dirty="0"/>
          </a:p>
          <a:p>
            <a:pPr marL="342900" indent="-342900">
              <a:spcBef>
                <a:spcPts val="0"/>
              </a:spcBef>
              <a:spcAft>
                <a:spcPts val="600"/>
              </a:spcAft>
              <a:buFont typeface="Arial" panose="020B0604020202020204" pitchFamily="34" charset="0"/>
              <a:buChar char="•"/>
            </a:pPr>
            <a:endParaRPr lang="en-US" sz="2000" dirty="0"/>
          </a:p>
        </p:txBody>
      </p:sp>
      <p:pic>
        <p:nvPicPr>
          <p:cNvPr id="4102" name="Picture 6" descr="Image result for Visual Code">
            <a:extLst>
              <a:ext uri="{FF2B5EF4-FFF2-40B4-BE49-F238E27FC236}">
                <a16:creationId xmlns:a16="http://schemas.microsoft.com/office/drawing/2014/main" id="{C5951CFF-C6BF-4A61-B5B4-F11E7DB1F2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9243" y="2484007"/>
            <a:ext cx="2981325" cy="153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8023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14440"/>
            <a:ext cx="7921690" cy="492443"/>
          </a:xfrm>
        </p:spPr>
        <p:txBody>
          <a:bodyPr/>
          <a:lstStyle/>
          <a:p>
            <a:r>
              <a:rPr lang="en-US" dirty="0"/>
              <a:t>Questions?</a:t>
            </a:r>
          </a:p>
        </p:txBody>
      </p:sp>
    </p:spTree>
    <p:extLst>
      <p:ext uri="{BB962C8B-B14F-4D97-AF65-F5344CB8AC3E}">
        <p14:creationId xmlns:p14="http://schemas.microsoft.com/office/powerpoint/2010/main" val="1567735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746330"/>
      </p:ext>
    </p:extLst>
  </p:cSld>
  <p:clrMapOvr>
    <a:masterClrMapping/>
  </p:clrMapOvr>
</p:sld>
</file>

<file path=ppt/theme/theme1.xml><?xml version="1.0" encoding="utf-8"?>
<a:theme xmlns:a="http://schemas.openxmlformats.org/drawingml/2006/main" name="Office Theme">
  <a:themeElements>
    <a:clrScheme name="OST 1">
      <a:dk1>
        <a:srgbClr val="595955"/>
      </a:dk1>
      <a:lt1>
        <a:srgbClr val="FFFFFF"/>
      </a:lt1>
      <a:dk2>
        <a:srgbClr val="3D5265"/>
      </a:dk2>
      <a:lt2>
        <a:srgbClr val="E7E6E6"/>
      </a:lt2>
      <a:accent1>
        <a:srgbClr val="0078BF"/>
      </a:accent1>
      <a:accent2>
        <a:srgbClr val="32B8DF"/>
      </a:accent2>
      <a:accent3>
        <a:srgbClr val="3D5265"/>
      </a:accent3>
      <a:accent4>
        <a:srgbClr val="EC5B4E"/>
      </a:accent4>
      <a:accent5>
        <a:srgbClr val="237E74"/>
      </a:accent5>
      <a:accent6>
        <a:srgbClr val="8FD16A"/>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ST PPT Template" id="{6BBBB1E0-41F7-1A4C-8216-6AAF366A2C17}" vid="{DB25CB29-B13F-1A49-9AD1-5EE8CD1C01C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nk xmlns="28363874-a283-473a-b5ee-aa26d317e469">
      <Url>https://ostusa.sharepoint.com/:p:/r/teams/Branding/Templates/OST%20PPT%20Template.potx?Web=0</Url>
      <Description>Download</Description>
    </Link>
    <Location xmlns="28363874-a283-473a-b5ee-aa26d317e469">General</Location>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C2A66C4FBFBEF4FAFC39A72E42A1FF0" ma:contentTypeVersion="7" ma:contentTypeDescription="Create a new document." ma:contentTypeScope="" ma:versionID="aeb93e5555f3a76ce2e760d365cd9bef">
  <xsd:schema xmlns:xsd="http://www.w3.org/2001/XMLSchema" xmlns:xs="http://www.w3.org/2001/XMLSchema" xmlns:p="http://schemas.microsoft.com/office/2006/metadata/properties" xmlns:ns2="7a027b82-c6f9-45c6-8fed-14bcc291d2f2" xmlns:ns3="28363874-a283-473a-b5ee-aa26d317e469" targetNamespace="http://schemas.microsoft.com/office/2006/metadata/properties" ma:root="true" ma:fieldsID="8860488d20eae42429a6587d7be298a3" ns2:_="" ns3:_="">
    <xsd:import namespace="7a027b82-c6f9-45c6-8fed-14bcc291d2f2"/>
    <xsd:import namespace="28363874-a283-473a-b5ee-aa26d317e469"/>
    <xsd:element name="properties">
      <xsd:complexType>
        <xsd:sequence>
          <xsd:element name="documentManagement">
            <xsd:complexType>
              <xsd:all>
                <xsd:element ref="ns2:SharedWithUsers" minOccurs="0"/>
                <xsd:element ref="ns2:SharedWithDetails" minOccurs="0"/>
                <xsd:element ref="ns3:Location" minOccurs="0"/>
                <xsd:element ref="ns3:Link"/>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027b82-c6f9-45c6-8fed-14bcc291d2f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8363874-a283-473a-b5ee-aa26d317e469" elementFormDefault="qualified">
    <xsd:import namespace="http://schemas.microsoft.com/office/2006/documentManagement/types"/>
    <xsd:import namespace="http://schemas.microsoft.com/office/infopath/2007/PartnerControls"/>
    <xsd:element name="Location" ma:index="10" nillable="true" ma:displayName="Location" ma:default="General" ma:description="Location Specific information about this Template" ma:internalName="Location">
      <xsd:simpleType>
        <xsd:restriction base="dms:Text">
          <xsd:maxLength value="255"/>
        </xsd:restriction>
      </xsd:simpleType>
    </xsd:element>
    <xsd:element name="Link" ma:index="11" ma:displayName="Link" ma:description="Link to Download" ma:format="Hyperlink" ma:internalName="Link">
      <xsd:complexType>
        <xsd:complexContent>
          <xsd:extension base="dms:URL">
            <xsd:sequence>
              <xsd:element name="Url" type="dms:ValidUrl"/>
              <xsd:element name="Description" type="xsd:string"/>
            </xsd:sequence>
          </xsd:extension>
        </xsd:complexContent>
      </xsd:complex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B517E5-7033-46C4-833B-BE4DF3F1B058}">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28363874-a283-473a-b5ee-aa26d317e469"/>
    <ds:schemaRef ds:uri="7a027b82-c6f9-45c6-8fed-14bcc291d2f2"/>
    <ds:schemaRef ds:uri="http://www.w3.org/XML/1998/namespace"/>
  </ds:schemaRefs>
</ds:datastoreItem>
</file>

<file path=customXml/itemProps2.xml><?xml version="1.0" encoding="utf-8"?>
<ds:datastoreItem xmlns:ds="http://schemas.openxmlformats.org/officeDocument/2006/customXml" ds:itemID="{2D60EE05-ACC5-401F-B8E4-4B0103516E4B}">
  <ds:schemaRefs>
    <ds:schemaRef ds:uri="http://schemas.microsoft.com/sharepoint/v3/contenttype/forms"/>
  </ds:schemaRefs>
</ds:datastoreItem>
</file>

<file path=customXml/itemProps3.xml><?xml version="1.0" encoding="utf-8"?>
<ds:datastoreItem xmlns:ds="http://schemas.openxmlformats.org/officeDocument/2006/customXml" ds:itemID="{05FE86D4-B837-4705-BC36-26EF8E616B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027b82-c6f9-45c6-8fed-14bcc291d2f2"/>
    <ds:schemaRef ds:uri="28363874-a283-473a-b5ee-aa26d317e4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VueTraining</Template>
  <TotalTime>45</TotalTime>
  <Words>164</Words>
  <Application>Microsoft Office PowerPoint</Application>
  <PresentationFormat>Widescreen</PresentationFormat>
  <Paragraphs>37</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Mark OT Book</vt:lpstr>
      <vt:lpstr>Mark OT Heavy</vt:lpstr>
      <vt:lpstr>Mark OT Medium</vt:lpstr>
      <vt:lpstr>Office Theme</vt:lpstr>
      <vt:lpstr>Vue.js: Getting Started</vt:lpstr>
      <vt:lpstr>Agenda</vt:lpstr>
      <vt:lpstr>Setting up a SPA Project</vt:lpstr>
      <vt:lpstr>Setting up a SPA Project</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Vue.js: Getting Started</dc:title>
  <dc:creator>Vince Blank</dc:creator>
  <cp:lastModifiedBy>Vince Blank</cp:lastModifiedBy>
  <cp:revision>8</cp:revision>
  <dcterms:created xsi:type="dcterms:W3CDTF">2018-06-25T14:19:10Z</dcterms:created>
  <dcterms:modified xsi:type="dcterms:W3CDTF">2018-06-25T15:04:43Z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0x0101003C2A66C4FBFBEF4FAFC39A72E42A1FF0</vt:lpwstr>
  </property>
</Properties>
</file>

<file path=docProps/thumbnail.jpeg>
</file>